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91" r:id="rId2"/>
  </p:sldMasterIdLst>
  <p:notesMasterIdLst>
    <p:notesMasterId r:id="rId42"/>
  </p:notesMasterIdLst>
  <p:handoutMasterIdLst>
    <p:handoutMasterId r:id="rId43"/>
  </p:handoutMasterIdLst>
  <p:sldIdLst>
    <p:sldId id="256" r:id="rId3"/>
    <p:sldId id="264" r:id="rId4"/>
    <p:sldId id="307" r:id="rId5"/>
    <p:sldId id="308" r:id="rId6"/>
    <p:sldId id="309" r:id="rId7"/>
    <p:sldId id="257" r:id="rId8"/>
    <p:sldId id="258" r:id="rId9"/>
    <p:sldId id="301" r:id="rId10"/>
    <p:sldId id="299" r:id="rId11"/>
    <p:sldId id="261" r:id="rId12"/>
    <p:sldId id="298" r:id="rId13"/>
    <p:sldId id="297" r:id="rId14"/>
    <p:sldId id="302" r:id="rId15"/>
    <p:sldId id="260" r:id="rId16"/>
    <p:sldId id="303" r:id="rId17"/>
    <p:sldId id="315" r:id="rId18"/>
    <p:sldId id="310" r:id="rId19"/>
    <p:sldId id="262" r:id="rId20"/>
    <p:sldId id="311" r:id="rId21"/>
    <p:sldId id="312" r:id="rId22"/>
    <p:sldId id="313" r:id="rId23"/>
    <p:sldId id="314" r:id="rId24"/>
    <p:sldId id="321" r:id="rId25"/>
    <p:sldId id="316" r:id="rId26"/>
    <p:sldId id="305" r:id="rId27"/>
    <p:sldId id="291" r:id="rId28"/>
    <p:sldId id="292" r:id="rId29"/>
    <p:sldId id="293" r:id="rId30"/>
    <p:sldId id="294" r:id="rId31"/>
    <p:sldId id="317" r:id="rId32"/>
    <p:sldId id="318" r:id="rId33"/>
    <p:sldId id="325" r:id="rId34"/>
    <p:sldId id="319" r:id="rId35"/>
    <p:sldId id="324" r:id="rId36"/>
    <p:sldId id="323" r:id="rId37"/>
    <p:sldId id="322" r:id="rId38"/>
    <p:sldId id="326" r:id="rId39"/>
    <p:sldId id="327" r:id="rId40"/>
    <p:sldId id="328"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595" autoAdjust="0"/>
  </p:normalViewPr>
  <p:slideViewPr>
    <p:cSldViewPr>
      <p:cViewPr varScale="1">
        <p:scale>
          <a:sx n="83" d="100"/>
          <a:sy n="83" d="100"/>
        </p:scale>
        <p:origin x="153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6041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6042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6042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8BF21DC-B3D6-4B2D-8466-D7F03626EAD5}" type="slidenum">
              <a:rPr lang="en-US" altLang="en-US"/>
              <a:pPr>
                <a:defRPr/>
              </a:pPr>
              <a:t>‹#›</a:t>
            </a:fld>
            <a:endParaRPr lang="en-US" altLang="en-US"/>
          </a:p>
        </p:txBody>
      </p:sp>
    </p:spTree>
    <p:extLst>
      <p:ext uri="{BB962C8B-B14F-4D97-AF65-F5344CB8AC3E}">
        <p14:creationId xmlns:p14="http://schemas.microsoft.com/office/powerpoint/2010/main" val="3612730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552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53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553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553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A1F24E7-BFDD-4846-92FD-A0A41B0EACAC}" type="slidenum">
              <a:rPr lang="en-US" altLang="en-US"/>
              <a:pPr>
                <a:defRPr/>
              </a:pPr>
              <a:t>‹#›</a:t>
            </a:fld>
            <a:endParaRPr lang="en-US" altLang="en-US"/>
          </a:p>
        </p:txBody>
      </p:sp>
    </p:spTree>
    <p:extLst>
      <p:ext uri="{BB962C8B-B14F-4D97-AF65-F5344CB8AC3E}">
        <p14:creationId xmlns:p14="http://schemas.microsoft.com/office/powerpoint/2010/main" val="4067069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C94761-5E7D-42ED-8A1D-1337A6A1ED3A}" type="slidenum">
              <a:rPr lang="en-US" altLang="en-US"/>
              <a:pPr/>
              <a:t>1</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776069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F9A887B-CEDB-4C5C-B2D6-6BDD143575FD}" type="slidenum">
              <a:rPr lang="en-US" altLang="en-US"/>
              <a:pPr/>
              <a:t>2</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003242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279525" y="1600200"/>
            <a:ext cx="7085013" cy="1066800"/>
          </a:xfrm>
        </p:spPr>
        <p:txBody>
          <a:bodyPr/>
          <a:lstStyle>
            <a:lvl1pPr>
              <a:defRPr/>
            </a:lvl1pPr>
          </a:lstStyle>
          <a:p>
            <a:pPr lvl="0"/>
            <a:r>
              <a:rPr lang="en-US" altLang="en-US" noProof="0" smtClean="0"/>
              <a:t>Click to edit Master title style</a:t>
            </a:r>
          </a:p>
        </p:txBody>
      </p:sp>
      <p:sp>
        <p:nvSpPr>
          <p:cNvPr id="5123"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pPr lvl="0"/>
            <a:r>
              <a:rPr lang="en-US" altLang="en-US" noProof="0" smtClean="0"/>
              <a:t>Click to edit Master subtitle style</a:t>
            </a:r>
          </a:p>
        </p:txBody>
      </p:sp>
      <p:sp>
        <p:nvSpPr>
          <p:cNvPr id="4" name="Rectangle 4"/>
          <p:cNvSpPr>
            <a:spLocks noGrp="1" noChangeArrowheads="1"/>
          </p:cNvSpPr>
          <p:nvPr>
            <p:ph type="dt" sz="half" idx="10"/>
          </p:nvPr>
        </p:nvSpPr>
        <p:spPr/>
        <p:txBody>
          <a:bodyPr/>
          <a:lstStyle>
            <a:lvl1pPr>
              <a:defRPr smtClean="0"/>
            </a:lvl1pPr>
          </a:lstStyle>
          <a:p>
            <a:pPr>
              <a:defRPr/>
            </a:pPr>
            <a:endParaRPr lang="en-US" altLang="en-US"/>
          </a:p>
        </p:txBody>
      </p:sp>
      <p:sp>
        <p:nvSpPr>
          <p:cNvPr id="5" name="Rectangle 5"/>
          <p:cNvSpPr>
            <a:spLocks noGrp="1" noChangeArrowheads="1"/>
          </p:cNvSpPr>
          <p:nvPr>
            <p:ph type="ftr" sz="quarter" idx="11"/>
          </p:nvPr>
        </p:nvSpPr>
        <p:spPr/>
        <p:txBody>
          <a:bodyPr/>
          <a:lstStyle>
            <a:lvl1pPr>
              <a:defRPr smtClean="0"/>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smtClean="0"/>
            </a:lvl1pPr>
          </a:lstStyle>
          <a:p>
            <a:pPr>
              <a:defRPr/>
            </a:pPr>
            <a:fld id="{F69EF26E-71EE-4658-862E-0F27655B100C}" type="slidenum">
              <a:rPr lang="en-US" altLang="en-US"/>
              <a:pPr>
                <a:defRPr/>
              </a:pPr>
              <a:t>‹#›</a:t>
            </a:fld>
            <a:endParaRPr lang="en-US" altLang="en-US"/>
          </a:p>
        </p:txBody>
      </p:sp>
    </p:spTree>
    <p:extLst>
      <p:ext uri="{BB962C8B-B14F-4D97-AF65-F5344CB8AC3E}">
        <p14:creationId xmlns:p14="http://schemas.microsoft.com/office/powerpoint/2010/main" val="3169579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95B67F5-A8FB-4F8C-A43B-EFF2355C8186}" type="slidenum">
              <a:rPr lang="en-US" altLang="en-US"/>
              <a:pPr>
                <a:defRPr/>
              </a:pPr>
              <a:t>‹#›</a:t>
            </a:fld>
            <a:endParaRPr lang="en-US" altLang="en-US"/>
          </a:p>
        </p:txBody>
      </p:sp>
    </p:spTree>
    <p:extLst>
      <p:ext uri="{BB962C8B-B14F-4D97-AF65-F5344CB8AC3E}">
        <p14:creationId xmlns:p14="http://schemas.microsoft.com/office/powerpoint/2010/main" val="2103341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685800"/>
            <a:ext cx="17716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9525" y="685800"/>
            <a:ext cx="516255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BB2A369-2A44-4287-B2B8-791552311817}" type="slidenum">
              <a:rPr lang="en-US" altLang="en-US"/>
              <a:pPr>
                <a:defRPr/>
              </a:pPr>
              <a:t>‹#›</a:t>
            </a:fld>
            <a:endParaRPr lang="en-US" altLang="en-US"/>
          </a:p>
        </p:txBody>
      </p:sp>
    </p:spTree>
    <p:extLst>
      <p:ext uri="{BB962C8B-B14F-4D97-AF65-F5344CB8AC3E}">
        <p14:creationId xmlns:p14="http://schemas.microsoft.com/office/powerpoint/2010/main" val="1329473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pPr>
              <a:defRPr/>
            </a:pPr>
            <a:endParaRPr lang="en-US" alt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pPr>
              <a:defRPr/>
            </a:pPr>
            <a:endParaRPr lang="en-US" alt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pPr>
              <a:defRPr/>
            </a:pPr>
            <a:fld id="{F69EF26E-71EE-4658-862E-0F27655B100C}" type="slidenum">
              <a:rPr lang="en-US" altLang="en-US" smtClean="0"/>
              <a:pPr>
                <a:defRPr/>
              </a:pPr>
              <a:t>‹#›</a:t>
            </a:fld>
            <a:endParaRPr lang="en-US" alt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728271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224B8D4E-E2B1-4660-B96C-2E08FB6F7D7B}" type="slidenum">
              <a:rPr lang="en-US" altLang="en-US" smtClean="0"/>
              <a:pPr>
                <a:defRPr/>
              </a:pPr>
              <a:t>‹#›</a:t>
            </a:fld>
            <a:endParaRPr lang="en-US" altLang="en-US"/>
          </a:p>
        </p:txBody>
      </p:sp>
    </p:spTree>
    <p:extLst>
      <p:ext uri="{BB962C8B-B14F-4D97-AF65-F5344CB8AC3E}">
        <p14:creationId xmlns:p14="http://schemas.microsoft.com/office/powerpoint/2010/main" val="1284307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pPr>
              <a:defRPr/>
            </a:pPr>
            <a:endParaRPr lang="en-US" alt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pPr>
              <a:defRPr/>
            </a:pPr>
            <a:endParaRPr lang="en-US" alt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pPr>
              <a:defRPr/>
            </a:pPr>
            <a:fld id="{048FAC77-C739-46FE-87F6-387D751F031D}" type="slidenum">
              <a:rPr lang="en-US" altLang="en-US" smtClean="0"/>
              <a:pPr>
                <a:defRPr/>
              </a:pPr>
              <a:t>‹#›</a:t>
            </a:fld>
            <a:endParaRPr lang="en-US" alt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81475810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8A884CAF-68E1-4CD2-8ADC-8FB4671233A6}" type="slidenum">
              <a:rPr lang="en-US" altLang="en-US" smtClean="0"/>
              <a:pPr>
                <a:defRPr/>
              </a:pPr>
              <a:t>‹#›</a:t>
            </a:fld>
            <a:endParaRPr lang="en-US" altLang="en-US"/>
          </a:p>
        </p:txBody>
      </p:sp>
    </p:spTree>
    <p:extLst>
      <p:ext uri="{BB962C8B-B14F-4D97-AF65-F5344CB8AC3E}">
        <p14:creationId xmlns:p14="http://schemas.microsoft.com/office/powerpoint/2010/main" val="4205364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1CAD9E91-7C99-40BF-B905-B43634C6B40D}" type="slidenum">
              <a:rPr lang="en-US" altLang="en-US" smtClean="0"/>
              <a:pPr>
                <a:defRPr/>
              </a:pPr>
              <a:t>‹#›</a:t>
            </a:fld>
            <a:endParaRPr lang="en-US" altLang="en-US"/>
          </a:p>
        </p:txBody>
      </p:sp>
    </p:spTree>
    <p:extLst>
      <p:ext uri="{BB962C8B-B14F-4D97-AF65-F5344CB8AC3E}">
        <p14:creationId xmlns:p14="http://schemas.microsoft.com/office/powerpoint/2010/main" val="1219132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650A72A6-1F6E-4C7A-8606-8CA71BCA23AD}" type="slidenum">
              <a:rPr lang="en-US" altLang="en-US" smtClean="0"/>
              <a:pPr>
                <a:defRPr/>
              </a:pPr>
              <a:t>‹#›</a:t>
            </a:fld>
            <a:endParaRPr lang="en-US" altLang="en-US"/>
          </a:p>
        </p:txBody>
      </p:sp>
    </p:spTree>
    <p:extLst>
      <p:ext uri="{BB962C8B-B14F-4D97-AF65-F5344CB8AC3E}">
        <p14:creationId xmlns:p14="http://schemas.microsoft.com/office/powerpoint/2010/main" val="1154399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8C34997D-F7BA-43C9-9163-8A358861601F}" type="slidenum">
              <a:rPr lang="en-US" altLang="en-US" smtClean="0"/>
              <a:pPr>
                <a:defRPr/>
              </a:pPr>
              <a:t>‹#›</a:t>
            </a:fld>
            <a:endParaRPr lang="en-US" altLang="en-US"/>
          </a:p>
        </p:txBody>
      </p:sp>
    </p:spTree>
    <p:extLst>
      <p:ext uri="{BB962C8B-B14F-4D97-AF65-F5344CB8AC3E}">
        <p14:creationId xmlns:p14="http://schemas.microsoft.com/office/powerpoint/2010/main" val="3087278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pPr>
              <a:defRPr/>
            </a:pPr>
            <a:endParaRPr lang="en-US" alt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pPr>
              <a:defRPr/>
            </a:pPr>
            <a:endParaRPr lang="en-US" alt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pPr>
              <a:defRPr/>
            </a:pPr>
            <a:fld id="{634B5E32-6DB9-4C36-B6E3-7F211EDACBC0}" type="slidenum">
              <a:rPr lang="en-US" altLang="en-US" smtClean="0"/>
              <a:pPr>
                <a:defRPr/>
              </a:pPr>
              <a:t>‹#›</a:t>
            </a:fld>
            <a:endParaRPr lang="en-US" alt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30487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24B8D4E-E2B1-4660-B96C-2E08FB6F7D7B}" type="slidenum">
              <a:rPr lang="en-US" altLang="en-US"/>
              <a:pPr>
                <a:defRPr/>
              </a:pPr>
              <a:t>‹#›</a:t>
            </a:fld>
            <a:endParaRPr lang="en-US" altLang="en-US"/>
          </a:p>
        </p:txBody>
      </p:sp>
    </p:spTree>
    <p:extLst>
      <p:ext uri="{BB962C8B-B14F-4D97-AF65-F5344CB8AC3E}">
        <p14:creationId xmlns:p14="http://schemas.microsoft.com/office/powerpoint/2010/main" val="581280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pPr>
              <a:defRPr/>
            </a:pPr>
            <a:endParaRPr lang="en-US" alt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pPr>
              <a:defRPr/>
            </a:pPr>
            <a:endParaRPr lang="en-US" alt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pPr>
              <a:defRPr/>
            </a:pPr>
            <a:fld id="{9B41B931-4A71-47EB-AB96-C147E2B55D56}" type="slidenum">
              <a:rPr lang="en-US" altLang="en-US" smtClean="0"/>
              <a:pPr>
                <a:defRPr/>
              </a:pPr>
              <a:t>‹#›</a:t>
            </a:fld>
            <a:endParaRPr lang="en-US" alt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38848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95B67F5-A8FB-4F8C-A43B-EFF2355C8186}" type="slidenum">
              <a:rPr lang="en-US" altLang="en-US" smtClean="0"/>
              <a:pPr>
                <a:defRPr/>
              </a:pPr>
              <a:t>‹#›</a:t>
            </a:fld>
            <a:endParaRPr lang="en-US" altLang="en-US"/>
          </a:p>
        </p:txBody>
      </p:sp>
    </p:spTree>
    <p:extLst>
      <p:ext uri="{BB962C8B-B14F-4D97-AF65-F5344CB8AC3E}">
        <p14:creationId xmlns:p14="http://schemas.microsoft.com/office/powerpoint/2010/main" val="1432316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2BB2A369-2A44-4287-B2B8-791552311817}" type="slidenum">
              <a:rPr lang="en-US" altLang="en-US" smtClean="0"/>
              <a:pPr>
                <a:defRPr/>
              </a:pPr>
              <a:t>‹#›</a:t>
            </a:fld>
            <a:endParaRPr lang="en-US" altLang="en-US"/>
          </a:p>
        </p:txBody>
      </p:sp>
    </p:spTree>
    <p:extLst>
      <p:ext uri="{BB962C8B-B14F-4D97-AF65-F5344CB8AC3E}">
        <p14:creationId xmlns:p14="http://schemas.microsoft.com/office/powerpoint/2010/main" val="1151644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48FAC77-C739-46FE-87F6-387D751F031D}" type="slidenum">
              <a:rPr lang="en-US" altLang="en-US"/>
              <a:pPr>
                <a:defRPr/>
              </a:pPr>
              <a:t>‹#›</a:t>
            </a:fld>
            <a:endParaRPr lang="en-US" altLang="en-US"/>
          </a:p>
        </p:txBody>
      </p:sp>
    </p:spTree>
    <p:extLst>
      <p:ext uri="{BB962C8B-B14F-4D97-AF65-F5344CB8AC3E}">
        <p14:creationId xmlns:p14="http://schemas.microsoft.com/office/powerpoint/2010/main" val="3720816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9525" y="1600200"/>
            <a:ext cx="25527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84625" y="1600200"/>
            <a:ext cx="25527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A884CAF-68E1-4CD2-8ADC-8FB4671233A6}" type="slidenum">
              <a:rPr lang="en-US" altLang="en-US"/>
              <a:pPr>
                <a:defRPr/>
              </a:pPr>
              <a:t>‹#›</a:t>
            </a:fld>
            <a:endParaRPr lang="en-US" altLang="en-US"/>
          </a:p>
        </p:txBody>
      </p:sp>
    </p:spTree>
    <p:extLst>
      <p:ext uri="{BB962C8B-B14F-4D97-AF65-F5344CB8AC3E}">
        <p14:creationId xmlns:p14="http://schemas.microsoft.com/office/powerpoint/2010/main" val="2951784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1CAD9E91-7C99-40BF-B905-B43634C6B40D}" type="slidenum">
              <a:rPr lang="en-US" altLang="en-US"/>
              <a:pPr>
                <a:defRPr/>
              </a:pPr>
              <a:t>‹#›</a:t>
            </a:fld>
            <a:endParaRPr lang="en-US" altLang="en-US"/>
          </a:p>
        </p:txBody>
      </p:sp>
    </p:spTree>
    <p:extLst>
      <p:ext uri="{BB962C8B-B14F-4D97-AF65-F5344CB8AC3E}">
        <p14:creationId xmlns:p14="http://schemas.microsoft.com/office/powerpoint/2010/main" val="2360296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50A72A6-1F6E-4C7A-8606-8CA71BCA23AD}" type="slidenum">
              <a:rPr lang="en-US" altLang="en-US"/>
              <a:pPr>
                <a:defRPr/>
              </a:pPr>
              <a:t>‹#›</a:t>
            </a:fld>
            <a:endParaRPr lang="en-US" altLang="en-US"/>
          </a:p>
        </p:txBody>
      </p:sp>
    </p:spTree>
    <p:extLst>
      <p:ext uri="{BB962C8B-B14F-4D97-AF65-F5344CB8AC3E}">
        <p14:creationId xmlns:p14="http://schemas.microsoft.com/office/powerpoint/2010/main" val="1586291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8C34997D-F7BA-43C9-9163-8A358861601F}" type="slidenum">
              <a:rPr lang="en-US" altLang="en-US"/>
              <a:pPr>
                <a:defRPr/>
              </a:pPr>
              <a:t>‹#›</a:t>
            </a:fld>
            <a:endParaRPr lang="en-US" altLang="en-US"/>
          </a:p>
        </p:txBody>
      </p:sp>
    </p:spTree>
    <p:extLst>
      <p:ext uri="{BB962C8B-B14F-4D97-AF65-F5344CB8AC3E}">
        <p14:creationId xmlns:p14="http://schemas.microsoft.com/office/powerpoint/2010/main" val="385568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34B5E32-6DB9-4C36-B6E3-7F211EDACBC0}" type="slidenum">
              <a:rPr lang="en-US" altLang="en-US"/>
              <a:pPr>
                <a:defRPr/>
              </a:pPr>
              <a:t>‹#›</a:t>
            </a:fld>
            <a:endParaRPr lang="en-US" altLang="en-US"/>
          </a:p>
        </p:txBody>
      </p:sp>
    </p:spTree>
    <p:extLst>
      <p:ext uri="{BB962C8B-B14F-4D97-AF65-F5344CB8AC3E}">
        <p14:creationId xmlns:p14="http://schemas.microsoft.com/office/powerpoint/2010/main" val="316376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B41B931-4A71-47EB-AB96-C147E2B55D56}" type="slidenum">
              <a:rPr lang="en-US" altLang="en-US"/>
              <a:pPr>
                <a:defRPr/>
              </a:pPr>
              <a:t>‹#›</a:t>
            </a:fld>
            <a:endParaRPr lang="en-US" altLang="en-US"/>
          </a:p>
        </p:txBody>
      </p:sp>
    </p:spTree>
    <p:extLst>
      <p:ext uri="{BB962C8B-B14F-4D97-AF65-F5344CB8AC3E}">
        <p14:creationId xmlns:p14="http://schemas.microsoft.com/office/powerpoint/2010/main" val="1274653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0"/>
            <a:ext cx="70866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79525" y="1600200"/>
            <a:ext cx="5257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429375"/>
            <a:ext cx="2133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atin typeface="+mn-lt"/>
              </a:defRPr>
            </a:lvl1pPr>
          </a:lstStyle>
          <a:p>
            <a:pPr>
              <a:defRPr/>
            </a:pPr>
            <a:endParaRPr lang="en-US" altLang="en-US"/>
          </a:p>
        </p:txBody>
      </p:sp>
      <p:sp>
        <p:nvSpPr>
          <p:cNvPr id="4101" name="Rectangle 5"/>
          <p:cNvSpPr>
            <a:spLocks noGrp="1" noChangeArrowheads="1"/>
          </p:cNvSpPr>
          <p:nvPr>
            <p:ph type="ftr" sz="quarter" idx="3"/>
          </p:nvPr>
        </p:nvSpPr>
        <p:spPr bwMode="auto">
          <a:xfrm>
            <a:off x="3124200" y="6429375"/>
            <a:ext cx="2895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smtClean="0">
                <a:latin typeface="+mn-lt"/>
              </a:defRPr>
            </a:lvl1pPr>
          </a:lstStyle>
          <a:p>
            <a:pPr>
              <a:defRPr/>
            </a:pPr>
            <a:endParaRPr lang="en-US" altLang="en-US"/>
          </a:p>
        </p:txBody>
      </p:sp>
      <p:sp>
        <p:nvSpPr>
          <p:cNvPr id="4102" name="Rectangle 6"/>
          <p:cNvSpPr>
            <a:spLocks noGrp="1" noChangeArrowheads="1"/>
          </p:cNvSpPr>
          <p:nvPr>
            <p:ph type="sldNum" sz="quarter" idx="4"/>
          </p:nvPr>
        </p:nvSpPr>
        <p:spPr bwMode="auto">
          <a:xfrm>
            <a:off x="6553200" y="6429375"/>
            <a:ext cx="2133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mn-lt"/>
              </a:defRPr>
            </a:lvl1pPr>
          </a:lstStyle>
          <a:p>
            <a:pPr>
              <a:defRPr/>
            </a:pPr>
            <a:fld id="{CFBE2B3D-C2A0-41D6-B153-D16AB49CD24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Century Gothic" panose="020B0502020202020204" pitchFamily="34" charset="0"/>
        </a:defRPr>
      </a:lvl2pPr>
      <a:lvl3pPr algn="l" rtl="0" eaLnBrk="0" fontAlgn="base" hangingPunct="0">
        <a:spcBef>
          <a:spcPct val="0"/>
        </a:spcBef>
        <a:spcAft>
          <a:spcPct val="0"/>
        </a:spcAft>
        <a:defRPr sz="3600">
          <a:solidFill>
            <a:schemeClr val="tx2"/>
          </a:solidFill>
          <a:latin typeface="Century Gothic" panose="020B0502020202020204" pitchFamily="34" charset="0"/>
        </a:defRPr>
      </a:lvl3pPr>
      <a:lvl4pPr algn="l" rtl="0" eaLnBrk="0" fontAlgn="base" hangingPunct="0">
        <a:spcBef>
          <a:spcPct val="0"/>
        </a:spcBef>
        <a:spcAft>
          <a:spcPct val="0"/>
        </a:spcAft>
        <a:defRPr sz="3600">
          <a:solidFill>
            <a:schemeClr val="tx2"/>
          </a:solidFill>
          <a:latin typeface="Century Gothic" panose="020B0502020202020204" pitchFamily="34" charset="0"/>
        </a:defRPr>
      </a:lvl4pPr>
      <a:lvl5pPr algn="l" rtl="0" eaLnBrk="0" fontAlgn="base" hangingPunct="0">
        <a:spcBef>
          <a:spcPct val="0"/>
        </a:spcBef>
        <a:spcAft>
          <a:spcPct val="0"/>
        </a:spcAft>
        <a:defRPr sz="3600">
          <a:solidFill>
            <a:schemeClr val="tx2"/>
          </a:solidFill>
          <a:latin typeface="Century Gothic" panose="020B0502020202020204" pitchFamily="34" charset="0"/>
        </a:defRPr>
      </a:lvl5pPr>
      <a:lvl6pPr marL="457200" algn="l" rtl="0" fontAlgn="base">
        <a:spcBef>
          <a:spcPct val="0"/>
        </a:spcBef>
        <a:spcAft>
          <a:spcPct val="0"/>
        </a:spcAft>
        <a:defRPr sz="3600">
          <a:solidFill>
            <a:schemeClr val="tx2"/>
          </a:solidFill>
          <a:latin typeface="Century Gothic" panose="020B0502020202020204" pitchFamily="34" charset="0"/>
        </a:defRPr>
      </a:lvl6pPr>
      <a:lvl7pPr marL="914400" algn="l" rtl="0" fontAlgn="base">
        <a:spcBef>
          <a:spcPct val="0"/>
        </a:spcBef>
        <a:spcAft>
          <a:spcPct val="0"/>
        </a:spcAft>
        <a:defRPr sz="3600">
          <a:solidFill>
            <a:schemeClr val="tx2"/>
          </a:solidFill>
          <a:latin typeface="Century Gothic" panose="020B0502020202020204" pitchFamily="34" charset="0"/>
        </a:defRPr>
      </a:lvl7pPr>
      <a:lvl8pPr marL="1371600" algn="l" rtl="0" fontAlgn="base">
        <a:spcBef>
          <a:spcPct val="0"/>
        </a:spcBef>
        <a:spcAft>
          <a:spcPct val="0"/>
        </a:spcAft>
        <a:defRPr sz="3600">
          <a:solidFill>
            <a:schemeClr val="tx2"/>
          </a:solidFill>
          <a:latin typeface="Century Gothic" panose="020B0502020202020204" pitchFamily="34" charset="0"/>
        </a:defRPr>
      </a:lvl8pPr>
      <a:lvl9pPr marL="1828800" algn="l" rtl="0" fontAlgn="base">
        <a:spcBef>
          <a:spcPct val="0"/>
        </a:spcBef>
        <a:spcAft>
          <a:spcPct val="0"/>
        </a:spcAft>
        <a:defRPr sz="3600">
          <a:solidFill>
            <a:schemeClr val="tx2"/>
          </a:solidFill>
          <a:latin typeface="Century Gothic" panose="020B0502020202020204" pitchFamily="34" charset="0"/>
        </a:defRPr>
      </a:lvl9pPr>
    </p:titleStyle>
    <p:bodyStyle>
      <a:lvl1pPr marL="34290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lt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lt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pPr>
              <a:defRPr/>
            </a:pPr>
            <a:fld id="{CFBE2B3D-C2A0-41D6-B153-D16AB49CD24C}" type="slidenum">
              <a:rPr lang="en-US" altLang="en-US" smtClean="0"/>
              <a:pPr>
                <a:defRPr/>
              </a:pPr>
              <a:t>‹#›</a:t>
            </a:fld>
            <a:endParaRPr lang="en-US" alt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6796067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hyperlink" Target="mailto:hallieb@Muskingum.edu"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poliotoday.org/?page_id=13"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ChangeArrowheads="1"/>
          </p:cNvSpPr>
          <p:nvPr/>
        </p:nvSpPr>
        <p:spPr bwMode="auto">
          <a:xfrm>
            <a:off x="762000" y="1676400"/>
            <a:ext cx="7620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dirty="0" smtClean="0">
                <a:solidFill>
                  <a:schemeClr val="tx2"/>
                </a:solidFill>
                <a:latin typeface="Century Gothic" panose="020B0502020202020204" pitchFamily="34" charset="0"/>
              </a:rPr>
              <a:t>Survivors of Polio &amp; Their Families: </a:t>
            </a:r>
          </a:p>
          <a:p>
            <a:pPr algn="ctr" eaLnBrk="1" hangingPunct="1"/>
            <a:r>
              <a:rPr lang="en-US" altLang="en-US" sz="3600" dirty="0" smtClean="0">
                <a:solidFill>
                  <a:schemeClr val="tx2"/>
                </a:solidFill>
                <a:latin typeface="Century Gothic" panose="020B0502020202020204" pitchFamily="34" charset="0"/>
              </a:rPr>
              <a:t>Triumphs of the Past &amp; Challenges of the Present &amp; Future</a:t>
            </a:r>
            <a:endParaRPr lang="en-US" altLang="en-US" sz="2400" dirty="0">
              <a:solidFill>
                <a:schemeClr val="tx2"/>
              </a:solidFill>
              <a:latin typeface="Century Gothic" panose="020B0502020202020204" pitchFamily="34" charset="0"/>
            </a:endParaRPr>
          </a:p>
        </p:txBody>
      </p:sp>
      <p:sp>
        <p:nvSpPr>
          <p:cNvPr id="5123" name="Rectangle 7"/>
          <p:cNvSpPr>
            <a:spLocks noChangeArrowheads="1"/>
          </p:cNvSpPr>
          <p:nvPr/>
        </p:nvSpPr>
        <p:spPr bwMode="auto">
          <a:xfrm>
            <a:off x="457200" y="4038600"/>
            <a:ext cx="557847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Century Gothic" panose="020B0502020202020204" pitchFamily="34" charset="0"/>
              </a:defRPr>
            </a:lvl1pPr>
            <a:lvl2pPr marL="742950" indent="-285750">
              <a:spcBef>
                <a:spcPct val="20000"/>
              </a:spcBef>
              <a:buChar char="–"/>
              <a:defRPr sz="2400">
                <a:solidFill>
                  <a:schemeClr val="tx1"/>
                </a:solidFill>
                <a:latin typeface="Century Gothic" panose="020B0502020202020204" pitchFamily="34" charset="0"/>
              </a:defRPr>
            </a:lvl2pPr>
            <a:lvl3pPr marL="1143000" indent="-228600">
              <a:spcBef>
                <a:spcPct val="20000"/>
              </a:spcBef>
              <a:buChar char="•"/>
              <a:defRPr sz="2000">
                <a:solidFill>
                  <a:schemeClr val="tx1"/>
                </a:solidFill>
                <a:latin typeface="Century Gothic" panose="020B0502020202020204" pitchFamily="34" charset="0"/>
              </a:defRPr>
            </a:lvl3pPr>
            <a:lvl4pPr marL="1600200" indent="-228600">
              <a:spcBef>
                <a:spcPct val="20000"/>
              </a:spcBef>
              <a:buChar char="–"/>
              <a:defRPr>
                <a:solidFill>
                  <a:schemeClr val="tx1"/>
                </a:solidFill>
                <a:latin typeface="Century Gothic" panose="020B0502020202020204" pitchFamily="34" charset="0"/>
              </a:defRPr>
            </a:lvl4pPr>
            <a:lvl5pPr marL="2057400" indent="-228600">
              <a:spcBef>
                <a:spcPct val="20000"/>
              </a:spcBef>
              <a:buChar char="»"/>
              <a:defRPr sz="16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16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16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16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1600">
                <a:solidFill>
                  <a:schemeClr val="tx1"/>
                </a:solidFill>
                <a:latin typeface="Century Gothic" panose="020B0502020202020204" pitchFamily="34" charset="0"/>
              </a:defRPr>
            </a:lvl9pPr>
          </a:lstStyle>
          <a:p>
            <a:pPr algn="ctr" eaLnBrk="1" hangingPunct="1">
              <a:lnSpc>
                <a:spcPct val="90000"/>
              </a:lnSpc>
              <a:buFontTx/>
              <a:buNone/>
            </a:pPr>
            <a:endParaRPr lang="en-US" altLang="en-US" sz="2400" dirty="0"/>
          </a:p>
          <a:p>
            <a:pPr algn="ctr" eaLnBrk="1" hangingPunct="1">
              <a:lnSpc>
                <a:spcPct val="90000"/>
              </a:lnSpc>
              <a:buFontTx/>
              <a:buNone/>
            </a:pPr>
            <a:r>
              <a:rPr lang="en-US" altLang="en-US" sz="2400" dirty="0"/>
              <a:t>Hallie Baker, </a:t>
            </a:r>
            <a:r>
              <a:rPr lang="en-US" altLang="en-US" sz="2400" dirty="0" smtClean="0"/>
              <a:t>Ph.D., L.S.W</a:t>
            </a:r>
          </a:p>
          <a:p>
            <a:pPr algn="ctr" eaLnBrk="1" hangingPunct="1">
              <a:lnSpc>
                <a:spcPct val="90000"/>
              </a:lnSpc>
              <a:buFontTx/>
              <a:buNone/>
            </a:pPr>
            <a:r>
              <a:rPr lang="en-US" altLang="en-US" sz="2400" dirty="0" smtClean="0"/>
              <a:t>Associate Professor of </a:t>
            </a:r>
            <a:r>
              <a:rPr lang="en-US" altLang="en-US" sz="2400" dirty="0" smtClean="0"/>
              <a:t>Health Science</a:t>
            </a:r>
            <a:endParaRPr lang="en-US" altLang="en-US" sz="2400" dirty="0"/>
          </a:p>
          <a:p>
            <a:pPr algn="ctr" eaLnBrk="1" hangingPunct="1">
              <a:lnSpc>
                <a:spcPct val="90000"/>
              </a:lnSpc>
              <a:buFontTx/>
              <a:buNone/>
            </a:pPr>
            <a:r>
              <a:rPr lang="en-US" altLang="en-US" sz="2400" dirty="0" smtClean="0"/>
              <a:t>Muskingum University</a:t>
            </a:r>
            <a:endParaRPr lang="en-US" altLang="en-US" sz="2400" dirty="0"/>
          </a:p>
          <a:p>
            <a:pPr algn="ctr" eaLnBrk="1" hangingPunct="1">
              <a:lnSpc>
                <a:spcPct val="90000"/>
              </a:lnSpc>
              <a:buFontTx/>
              <a:buNone/>
            </a:pPr>
            <a:r>
              <a:rPr lang="en-US" altLang="en-US" sz="2400" dirty="0" smtClean="0"/>
              <a:t>September 15, 2018</a:t>
            </a:r>
            <a:endParaRPr lang="en-US" alt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dirty="0" smtClean="0"/>
              <a:t>Polio infection – 2 types</a:t>
            </a:r>
          </a:p>
        </p:txBody>
      </p:sp>
      <p:sp>
        <p:nvSpPr>
          <p:cNvPr id="11267" name="Rectangle 3"/>
          <p:cNvSpPr>
            <a:spLocks noGrp="1" noChangeArrowheads="1"/>
          </p:cNvSpPr>
          <p:nvPr>
            <p:ph idx="1"/>
          </p:nvPr>
        </p:nvSpPr>
        <p:spPr>
          <a:xfrm>
            <a:off x="831130" y="1428750"/>
            <a:ext cx="5569669" cy="4525963"/>
          </a:xfrm>
        </p:spPr>
        <p:txBody>
          <a:bodyPr/>
          <a:lstStyle/>
          <a:p>
            <a:pPr eaLnBrk="1" hangingPunct="1"/>
            <a:r>
              <a:rPr lang="en-US" altLang="en-US" sz="2800" dirty="0" smtClean="0"/>
              <a:t>Paralytic</a:t>
            </a:r>
          </a:p>
          <a:p>
            <a:pPr lvl="1" eaLnBrk="1" hangingPunct="1"/>
            <a:r>
              <a:rPr lang="en-US" altLang="en-US" sz="2400" dirty="0" smtClean="0"/>
              <a:t>10% of all cases</a:t>
            </a:r>
          </a:p>
          <a:p>
            <a:pPr lvl="1" eaLnBrk="1" hangingPunct="1"/>
            <a:r>
              <a:rPr lang="en-US" altLang="en-US" sz="2400" dirty="0" smtClean="0"/>
              <a:t>Symptoms included partial paralysis either temporary or permanent</a:t>
            </a:r>
          </a:p>
          <a:p>
            <a:pPr lvl="1" eaLnBrk="1" hangingPunct="1"/>
            <a:r>
              <a:rPr lang="en-US" altLang="en-US" sz="2400" dirty="0" smtClean="0"/>
              <a:t>Commonly seen as ‘polio survivors’</a:t>
            </a:r>
          </a:p>
          <a:p>
            <a:pPr eaLnBrk="1" hangingPunct="1"/>
            <a:endParaRPr lang="en-US" altLang="en-US" sz="2400"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1389063"/>
            <a:ext cx="1739003" cy="187116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4266654"/>
            <a:ext cx="3200400" cy="240243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799" y="3860305"/>
            <a:ext cx="2333354" cy="283735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Polio infection – 2 types</a:t>
            </a:r>
            <a:endParaRPr lang="en-US" dirty="0"/>
          </a:p>
        </p:txBody>
      </p:sp>
      <p:sp>
        <p:nvSpPr>
          <p:cNvPr id="3" name="Content Placeholder 2"/>
          <p:cNvSpPr>
            <a:spLocks noGrp="1"/>
          </p:cNvSpPr>
          <p:nvPr>
            <p:ph idx="1"/>
          </p:nvPr>
        </p:nvSpPr>
        <p:spPr>
          <a:xfrm>
            <a:off x="1028700" y="1752600"/>
            <a:ext cx="7200900" cy="3581400"/>
          </a:xfrm>
        </p:spPr>
        <p:txBody>
          <a:bodyPr/>
          <a:lstStyle/>
          <a:p>
            <a:pPr eaLnBrk="1" hangingPunct="1"/>
            <a:r>
              <a:rPr lang="en-US" altLang="en-US" dirty="0" smtClean="0"/>
              <a:t>Non-Paralytic</a:t>
            </a:r>
          </a:p>
          <a:p>
            <a:pPr lvl="1" eaLnBrk="1" hangingPunct="1"/>
            <a:r>
              <a:rPr lang="en-US" altLang="en-US" sz="2000" dirty="0" smtClean="0"/>
              <a:t>90% of all cases</a:t>
            </a:r>
          </a:p>
          <a:p>
            <a:pPr lvl="1" eaLnBrk="1" hangingPunct="1"/>
            <a:r>
              <a:rPr lang="en-US" altLang="en-US" sz="2000" dirty="0" smtClean="0"/>
              <a:t>Mild case with fever and flu-like symptoms</a:t>
            </a:r>
          </a:p>
          <a:p>
            <a:pPr lvl="1" eaLnBrk="1" hangingPunct="1"/>
            <a:r>
              <a:rPr lang="en-US" altLang="en-US" sz="2000" dirty="0" smtClean="0"/>
              <a:t>Appeared to make a full recovery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3543300"/>
            <a:ext cx="7368594" cy="2628900"/>
          </a:xfrm>
          <a:prstGeom prst="rect">
            <a:avLst/>
          </a:prstGeom>
        </p:spPr>
      </p:pic>
    </p:spTree>
    <p:extLst>
      <p:ext uri="{BB962C8B-B14F-4D97-AF65-F5344CB8AC3E}">
        <p14:creationId xmlns:p14="http://schemas.microsoft.com/office/powerpoint/2010/main" val="2517302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Polio – Rehabilitation </a:t>
            </a:r>
            <a:endParaRPr lang="en-US" dirty="0"/>
          </a:p>
        </p:txBody>
      </p:sp>
      <p:sp>
        <p:nvSpPr>
          <p:cNvPr id="3" name="Content Placeholder 2"/>
          <p:cNvSpPr>
            <a:spLocks noGrp="1"/>
          </p:cNvSpPr>
          <p:nvPr>
            <p:ph idx="1"/>
          </p:nvPr>
        </p:nvSpPr>
        <p:spPr>
          <a:xfrm>
            <a:off x="1028700" y="1428750"/>
            <a:ext cx="7200900" cy="5029200"/>
          </a:xfrm>
        </p:spPr>
        <p:txBody>
          <a:bodyPr>
            <a:normAutofit/>
          </a:bodyPr>
          <a:lstStyle/>
          <a:p>
            <a:pPr eaLnBrk="1" hangingPunct="1">
              <a:lnSpc>
                <a:spcPct val="90000"/>
              </a:lnSpc>
            </a:pPr>
            <a:r>
              <a:rPr lang="en-US" altLang="en-US" dirty="0" smtClean="0"/>
              <a:t>For survivors with paralysis, often a hospital served as the place of rehabilitation for months or years</a:t>
            </a:r>
          </a:p>
          <a:p>
            <a:pPr lvl="1" eaLnBrk="1" hangingPunct="1">
              <a:lnSpc>
                <a:spcPct val="90000"/>
              </a:lnSpc>
            </a:pPr>
            <a:r>
              <a:rPr lang="en-US" altLang="en-US" dirty="0" smtClean="0"/>
              <a:t>Some abuse took place</a:t>
            </a:r>
          </a:p>
          <a:p>
            <a:pPr lvl="1" eaLnBrk="1" hangingPunct="1">
              <a:lnSpc>
                <a:spcPct val="90000"/>
              </a:lnSpc>
            </a:pPr>
            <a:r>
              <a:rPr lang="en-US" altLang="en-US" dirty="0" smtClean="0"/>
              <a:t>Not the same care as what children today receive</a:t>
            </a:r>
          </a:p>
          <a:p>
            <a:r>
              <a:rPr lang="en-US" dirty="0" smtClean="0"/>
              <a:t>Children reported “rules” to be followed including:</a:t>
            </a:r>
          </a:p>
          <a:p>
            <a:pPr lvl="1"/>
            <a:r>
              <a:rPr lang="en-US" dirty="0"/>
              <a:t>“Listen to the Doctors, </a:t>
            </a:r>
            <a:endParaRPr lang="en-US" dirty="0" smtClean="0"/>
          </a:p>
          <a:p>
            <a:pPr lvl="1"/>
            <a:r>
              <a:rPr lang="en-US" dirty="0" smtClean="0"/>
              <a:t>obey </a:t>
            </a:r>
            <a:r>
              <a:rPr lang="en-US" dirty="0"/>
              <a:t>the nurses, </a:t>
            </a:r>
            <a:endParaRPr lang="en-US" dirty="0" smtClean="0"/>
          </a:p>
          <a:p>
            <a:pPr lvl="1"/>
            <a:r>
              <a:rPr lang="en-US" dirty="0" smtClean="0"/>
              <a:t>do </a:t>
            </a:r>
            <a:r>
              <a:rPr lang="en-US" dirty="0"/>
              <a:t>not fight, </a:t>
            </a:r>
            <a:endParaRPr lang="en-US" dirty="0" smtClean="0"/>
          </a:p>
          <a:p>
            <a:pPr lvl="1"/>
            <a:r>
              <a:rPr lang="en-US" dirty="0" smtClean="0"/>
              <a:t>do </a:t>
            </a:r>
            <a:r>
              <a:rPr lang="en-US" dirty="0"/>
              <a:t>not be bad, </a:t>
            </a:r>
            <a:endParaRPr lang="en-US" dirty="0" smtClean="0"/>
          </a:p>
          <a:p>
            <a:pPr lvl="1"/>
            <a:r>
              <a:rPr lang="en-US" dirty="0" smtClean="0"/>
              <a:t>be </a:t>
            </a:r>
            <a:r>
              <a:rPr lang="en-US" dirty="0"/>
              <a:t>good in school, </a:t>
            </a:r>
            <a:endParaRPr lang="en-US" dirty="0" smtClean="0"/>
          </a:p>
          <a:p>
            <a:pPr lvl="1"/>
            <a:r>
              <a:rPr lang="en-US" dirty="0" smtClean="0"/>
              <a:t>do </a:t>
            </a:r>
            <a:r>
              <a:rPr lang="en-US" dirty="0"/>
              <a:t>your homework, </a:t>
            </a:r>
            <a:endParaRPr lang="en-US" dirty="0" smtClean="0"/>
          </a:p>
          <a:p>
            <a:pPr lvl="1"/>
            <a:r>
              <a:rPr lang="en-US" dirty="0" smtClean="0"/>
              <a:t>do </a:t>
            </a:r>
            <a:r>
              <a:rPr lang="en-US" dirty="0"/>
              <a:t>not talk at dinner or in school, </a:t>
            </a:r>
            <a:endParaRPr lang="en-US" dirty="0" smtClean="0"/>
          </a:p>
          <a:p>
            <a:pPr lvl="1"/>
            <a:r>
              <a:rPr lang="en-US" dirty="0" smtClean="0"/>
              <a:t>and </a:t>
            </a:r>
            <a:r>
              <a:rPr lang="en-US" dirty="0"/>
              <a:t>little folks should be seen and not heard”.</a:t>
            </a:r>
            <a:endParaRPr lang="en-US" dirty="0" smtClean="0"/>
          </a:p>
          <a:p>
            <a:pPr lvl="1"/>
            <a:endParaRPr lang="en-US" dirty="0"/>
          </a:p>
        </p:txBody>
      </p:sp>
    </p:spTree>
    <p:extLst>
      <p:ext uri="{BB962C8B-B14F-4D97-AF65-F5344CB8AC3E}">
        <p14:creationId xmlns:p14="http://schemas.microsoft.com/office/powerpoint/2010/main" val="1666794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838200"/>
          </a:xfrm>
        </p:spPr>
        <p:txBody>
          <a:bodyPr/>
          <a:lstStyle/>
          <a:p>
            <a:r>
              <a:rPr lang="en-US" altLang="en-US" dirty="0"/>
              <a:t>Polio – Rehabilitation </a:t>
            </a:r>
            <a:endParaRPr lang="en-US" dirty="0"/>
          </a:p>
        </p:txBody>
      </p:sp>
      <p:sp>
        <p:nvSpPr>
          <p:cNvPr id="3" name="Content Placeholder 2"/>
          <p:cNvSpPr>
            <a:spLocks noGrp="1"/>
          </p:cNvSpPr>
          <p:nvPr>
            <p:ph idx="1"/>
          </p:nvPr>
        </p:nvSpPr>
        <p:spPr>
          <a:xfrm>
            <a:off x="1028700" y="1600200"/>
            <a:ext cx="7200900" cy="4267200"/>
          </a:xfrm>
        </p:spPr>
        <p:txBody>
          <a:bodyPr/>
          <a:lstStyle/>
          <a:p>
            <a:r>
              <a:rPr lang="en-US" dirty="0" smtClean="0"/>
              <a:t>Treatments may not have been explained or poorly explained, also many were experimental treatments.</a:t>
            </a:r>
          </a:p>
          <a:p>
            <a:r>
              <a:rPr lang="en-US" dirty="0" smtClean="0"/>
              <a:t>Think of a child with some paralysis being put in a pool for water therapy? How would you feel?</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3124200"/>
            <a:ext cx="3137126" cy="3057652"/>
          </a:xfrm>
          <a:prstGeom prst="rect">
            <a:avLst/>
          </a:prstGeom>
        </p:spPr>
      </p:pic>
    </p:spTree>
    <p:extLst>
      <p:ext uri="{BB962C8B-B14F-4D97-AF65-F5344CB8AC3E}">
        <p14:creationId xmlns:p14="http://schemas.microsoft.com/office/powerpoint/2010/main" val="3746894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dirty="0" smtClean="0"/>
              <a:t>Polio – Rehabilitation </a:t>
            </a:r>
          </a:p>
        </p:txBody>
      </p:sp>
      <p:sp>
        <p:nvSpPr>
          <p:cNvPr id="12291" name="Rectangle 3"/>
          <p:cNvSpPr>
            <a:spLocks noGrp="1" noChangeArrowheads="1"/>
          </p:cNvSpPr>
          <p:nvPr>
            <p:ph idx="1"/>
          </p:nvPr>
        </p:nvSpPr>
        <p:spPr>
          <a:xfrm>
            <a:off x="1028700" y="1752600"/>
            <a:ext cx="7200900" cy="4114800"/>
          </a:xfrm>
        </p:spPr>
        <p:txBody>
          <a:bodyPr>
            <a:normAutofit/>
          </a:bodyPr>
          <a:lstStyle/>
          <a:p>
            <a:pPr eaLnBrk="1" hangingPunct="1">
              <a:lnSpc>
                <a:spcPct val="90000"/>
              </a:lnSpc>
            </a:pPr>
            <a:r>
              <a:rPr lang="en-US" altLang="en-US" sz="2400" dirty="0" smtClean="0"/>
              <a:t>Result, many built a distrust of doctors and the medical community.</a:t>
            </a:r>
          </a:p>
          <a:p>
            <a:pPr eaLnBrk="1" hangingPunct="1">
              <a:lnSpc>
                <a:spcPct val="90000"/>
              </a:lnSpc>
            </a:pPr>
            <a:r>
              <a:rPr lang="en-US" altLang="en-US" sz="2400" dirty="0" smtClean="0"/>
              <a:t>In general there was a strong push by the medical professionals, the community at large, and society for survivors to ‘get normal’</a:t>
            </a:r>
          </a:p>
          <a:p>
            <a:pPr eaLnBrk="1" hangingPunct="1">
              <a:lnSpc>
                <a:spcPct val="90000"/>
              </a:lnSpc>
            </a:pPr>
            <a:r>
              <a:rPr lang="en-US" altLang="en-US" sz="2400" dirty="0" smtClean="0"/>
              <a:t>Remember this was pre-American’s with Disabilities Act.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62000"/>
          </a:xfrm>
        </p:spPr>
        <p:txBody>
          <a:bodyPr>
            <a:normAutofit/>
          </a:bodyPr>
          <a:lstStyle/>
          <a:p>
            <a:r>
              <a:rPr lang="en-US" dirty="0" smtClean="0"/>
              <a:t>Stigma of Polio</a:t>
            </a:r>
            <a:endParaRPr lang="en-US" dirty="0"/>
          </a:p>
        </p:txBody>
      </p:sp>
      <p:sp>
        <p:nvSpPr>
          <p:cNvPr id="3" name="Content Placeholder 2"/>
          <p:cNvSpPr>
            <a:spLocks noGrp="1"/>
          </p:cNvSpPr>
          <p:nvPr>
            <p:ph idx="1"/>
          </p:nvPr>
        </p:nvSpPr>
        <p:spPr>
          <a:xfrm>
            <a:off x="1028700" y="1600200"/>
            <a:ext cx="7200900" cy="4267200"/>
          </a:xfrm>
        </p:spPr>
        <p:txBody>
          <a:bodyPr>
            <a:normAutofit/>
          </a:bodyPr>
          <a:lstStyle/>
          <a:p>
            <a:r>
              <a:rPr lang="en-US" sz="2800" dirty="0" smtClean="0"/>
              <a:t>Many question why a family would have a child or children with polio</a:t>
            </a:r>
          </a:p>
          <a:p>
            <a:pPr lvl="1"/>
            <a:r>
              <a:rPr lang="en-US" sz="2800" dirty="0" smtClean="0"/>
              <a:t>In the past it could be a curse for “bad” behavior or sin</a:t>
            </a:r>
          </a:p>
          <a:p>
            <a:r>
              <a:rPr lang="en-US" sz="2800" dirty="0" smtClean="0"/>
              <a:t>Later, having a child who wasn’t “normal” was not as acceptable</a:t>
            </a:r>
            <a:endParaRPr lang="en-US" sz="2800" dirty="0"/>
          </a:p>
        </p:txBody>
      </p:sp>
    </p:spTree>
    <p:extLst>
      <p:ext uri="{BB962C8B-B14F-4D97-AF65-F5344CB8AC3E}">
        <p14:creationId xmlns:p14="http://schemas.microsoft.com/office/powerpoint/2010/main" val="4000883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this means:</a:t>
            </a:r>
            <a:endParaRPr lang="en-US" dirty="0"/>
          </a:p>
        </p:txBody>
      </p:sp>
      <p:sp>
        <p:nvSpPr>
          <p:cNvPr id="3" name="Content Placeholder 2"/>
          <p:cNvSpPr>
            <a:spLocks noGrp="1"/>
          </p:cNvSpPr>
          <p:nvPr>
            <p:ph idx="1"/>
          </p:nvPr>
        </p:nvSpPr>
        <p:spPr>
          <a:xfrm>
            <a:off x="1028700" y="1828800"/>
            <a:ext cx="7200900" cy="4038600"/>
          </a:xfrm>
        </p:spPr>
        <p:txBody>
          <a:bodyPr>
            <a:normAutofit/>
          </a:bodyPr>
          <a:lstStyle/>
          <a:p>
            <a:r>
              <a:rPr lang="en-US" sz="3200" dirty="0"/>
              <a:t>For Family Members &amp; Providers </a:t>
            </a:r>
          </a:p>
          <a:p>
            <a:pPr lvl="1"/>
            <a:r>
              <a:rPr lang="en-US" altLang="en-US" sz="3200" dirty="0"/>
              <a:t>Must take their history into account</a:t>
            </a:r>
          </a:p>
          <a:p>
            <a:pPr lvl="2"/>
            <a:r>
              <a:rPr lang="en-US" altLang="en-US" sz="2800" dirty="0"/>
              <a:t>How past interactions with the medical system has impacted them</a:t>
            </a:r>
          </a:p>
          <a:p>
            <a:pPr lvl="2"/>
            <a:r>
              <a:rPr lang="en-US" altLang="en-US" sz="2800" dirty="0"/>
              <a:t>Type of polio they had</a:t>
            </a:r>
          </a:p>
          <a:p>
            <a:endParaRPr lang="en-US" sz="3200" dirty="0"/>
          </a:p>
        </p:txBody>
      </p:sp>
    </p:spTree>
    <p:extLst>
      <p:ext uri="{BB962C8B-B14F-4D97-AF65-F5344CB8AC3E}">
        <p14:creationId xmlns:p14="http://schemas.microsoft.com/office/powerpoint/2010/main" val="1264555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Pillar #2: long periods of time &amp; early impacting late</a:t>
            </a:r>
            <a:endParaRPr lang="en-US" dirty="0"/>
          </a:p>
        </p:txBody>
      </p:sp>
      <p:sp>
        <p:nvSpPr>
          <p:cNvPr id="3" name="Content Placeholder 2"/>
          <p:cNvSpPr>
            <a:spLocks noGrp="1"/>
          </p:cNvSpPr>
          <p:nvPr>
            <p:ph idx="1"/>
          </p:nvPr>
        </p:nvSpPr>
        <p:spPr>
          <a:xfrm>
            <a:off x="1028700" y="2286000"/>
            <a:ext cx="7734300" cy="3581400"/>
          </a:xfrm>
        </p:spPr>
        <p:txBody>
          <a:bodyPr>
            <a:noAutofit/>
          </a:bodyPr>
          <a:lstStyle/>
          <a:p>
            <a:r>
              <a:rPr lang="en-US" sz="2400" dirty="0" smtClean="0"/>
              <a:t>These early experiences and historical contexts shaped how survivors coped with Polio</a:t>
            </a:r>
          </a:p>
          <a:p>
            <a:r>
              <a:rPr lang="en-US" sz="2400" dirty="0"/>
              <a:t>Many polio survivors worked very hard to overcome the damage hidden or obvious caused by the virus. </a:t>
            </a:r>
          </a:p>
          <a:p>
            <a:r>
              <a:rPr lang="en-US" sz="2400" dirty="0"/>
              <a:t>For those with non-paralytic polio the damage emerged years later as they grew in the form of skeletal issues such as shorter limbs, or spinal issues.</a:t>
            </a:r>
          </a:p>
          <a:p>
            <a:r>
              <a:rPr lang="en-US" sz="2400" dirty="0"/>
              <a:t>In a world that would not adapt to their needs, they had to adapt to it and appear “normal”</a:t>
            </a:r>
          </a:p>
          <a:p>
            <a:endParaRPr lang="en-US" sz="2400" dirty="0"/>
          </a:p>
        </p:txBody>
      </p:sp>
    </p:spTree>
    <p:extLst>
      <p:ext uri="{BB962C8B-B14F-4D97-AF65-F5344CB8AC3E}">
        <p14:creationId xmlns:p14="http://schemas.microsoft.com/office/powerpoint/2010/main" val="116439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57275" y="152400"/>
            <a:ext cx="7200900" cy="1485900"/>
          </a:xfrm>
        </p:spPr>
        <p:txBody>
          <a:bodyPr/>
          <a:lstStyle/>
          <a:p>
            <a:pPr eaLnBrk="1" hangingPunct="1"/>
            <a:r>
              <a:rPr lang="en-US" altLang="en-US" dirty="0" smtClean="0"/>
              <a:t>Polio – Coping styles</a:t>
            </a:r>
          </a:p>
        </p:txBody>
      </p:sp>
      <p:sp>
        <p:nvSpPr>
          <p:cNvPr id="15363" name="Rectangle 3"/>
          <p:cNvSpPr>
            <a:spLocks noGrp="1" noChangeArrowheads="1"/>
          </p:cNvSpPr>
          <p:nvPr>
            <p:ph idx="1"/>
          </p:nvPr>
        </p:nvSpPr>
        <p:spPr>
          <a:xfrm>
            <a:off x="1066800" y="1638300"/>
            <a:ext cx="7772400" cy="5067300"/>
          </a:xfrm>
        </p:spPr>
        <p:txBody>
          <a:bodyPr>
            <a:normAutofit/>
          </a:bodyPr>
          <a:lstStyle/>
          <a:p>
            <a:pPr>
              <a:spcBef>
                <a:spcPct val="0"/>
              </a:spcBef>
            </a:pPr>
            <a:r>
              <a:rPr lang="en-US" altLang="en-US" sz="3200" dirty="0" smtClean="0"/>
              <a:t>Maynard &amp; Roller in </a:t>
            </a:r>
            <a:r>
              <a:rPr lang="en-US" altLang="en-US" sz="3200" dirty="0" smtClean="0"/>
              <a:t>1991</a:t>
            </a:r>
          </a:p>
          <a:p>
            <a:pPr>
              <a:spcBef>
                <a:spcPct val="0"/>
              </a:spcBef>
            </a:pPr>
            <a:r>
              <a:rPr lang="en-US" altLang="en-US" sz="3200" dirty="0" smtClean="0"/>
              <a:t>Two counselors who identified 3 distinct coping styles among Polio Survivors:</a:t>
            </a:r>
            <a:endParaRPr lang="en-US" altLang="en-US" sz="3200" dirty="0"/>
          </a:p>
          <a:p>
            <a:pPr lvl="1">
              <a:spcBef>
                <a:spcPct val="0"/>
              </a:spcBef>
            </a:pPr>
            <a:r>
              <a:rPr lang="en-US" altLang="en-US" sz="3200" dirty="0" smtClean="0"/>
              <a:t>Passer</a:t>
            </a:r>
            <a:endParaRPr lang="en-US" altLang="en-US" sz="3200" dirty="0"/>
          </a:p>
          <a:p>
            <a:pPr lvl="1">
              <a:spcBef>
                <a:spcPct val="0"/>
              </a:spcBef>
            </a:pPr>
            <a:r>
              <a:rPr lang="en-US" altLang="en-US" sz="3200" dirty="0" smtClean="0"/>
              <a:t>Minimizer</a:t>
            </a:r>
            <a:endParaRPr lang="en-US" altLang="en-US" sz="3200" dirty="0"/>
          </a:p>
          <a:p>
            <a:pPr lvl="1">
              <a:spcBef>
                <a:spcPct val="0"/>
              </a:spcBef>
            </a:pPr>
            <a:r>
              <a:rPr lang="en-US" altLang="en-US" sz="3200" dirty="0" smtClean="0"/>
              <a:t>Identifier</a:t>
            </a:r>
            <a:endParaRPr lang="en-US" altLang="en-US" sz="3200" dirty="0"/>
          </a:p>
          <a:p>
            <a:pPr lvl="1">
              <a:spcBef>
                <a:spcPct val="0"/>
              </a:spcBef>
            </a:pPr>
            <a:endParaRPr lang="en-US" altLang="en-US" sz="3200" dirty="0" smtClean="0"/>
          </a:p>
          <a:p>
            <a:pPr lvl="1">
              <a:spcBef>
                <a:spcPct val="0"/>
              </a:spcBef>
            </a:pPr>
            <a:r>
              <a:rPr lang="en-US" altLang="en-US" sz="3200" i="0" dirty="0" smtClean="0"/>
              <a:t>Let’s look at each of these in turn</a:t>
            </a:r>
            <a:endParaRPr lang="en-US" altLang="en-US" sz="3200" i="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Passers</a:t>
            </a:r>
            <a:endParaRPr lang="en-US" dirty="0"/>
          </a:p>
        </p:txBody>
      </p:sp>
      <p:sp>
        <p:nvSpPr>
          <p:cNvPr id="3" name="Content Placeholder 2"/>
          <p:cNvSpPr>
            <a:spLocks noGrp="1"/>
          </p:cNvSpPr>
          <p:nvPr>
            <p:ph idx="1"/>
          </p:nvPr>
        </p:nvSpPr>
        <p:spPr>
          <a:xfrm>
            <a:off x="1028700" y="1752600"/>
            <a:ext cx="7200900" cy="4114800"/>
          </a:xfrm>
        </p:spPr>
        <p:txBody>
          <a:bodyPr>
            <a:normAutofit/>
          </a:bodyPr>
          <a:lstStyle/>
          <a:p>
            <a:r>
              <a:rPr lang="en-US" sz="2800" dirty="0" smtClean="0"/>
              <a:t>survivors </a:t>
            </a:r>
            <a:r>
              <a:rPr lang="en-US" sz="2800" dirty="0"/>
              <a:t>whose disability or weakness was so mild as to be easily hidden from the casual observer </a:t>
            </a:r>
            <a:endParaRPr lang="en-US" sz="2800" dirty="0" smtClean="0"/>
          </a:p>
          <a:p>
            <a:r>
              <a:rPr lang="en-US" sz="2800" dirty="0" smtClean="0"/>
              <a:t>hide </a:t>
            </a:r>
            <a:r>
              <a:rPr lang="en-US" sz="2800" dirty="0"/>
              <a:t>their disability from those who were not intimate family members or friends </a:t>
            </a:r>
            <a:endParaRPr lang="en-US" altLang="en-US" sz="2800" dirty="0"/>
          </a:p>
          <a:p>
            <a:endParaRPr lang="en-US" sz="3200" dirty="0"/>
          </a:p>
        </p:txBody>
      </p:sp>
    </p:spTree>
    <p:extLst>
      <p:ext uri="{BB962C8B-B14F-4D97-AF65-F5344CB8AC3E}">
        <p14:creationId xmlns:p14="http://schemas.microsoft.com/office/powerpoint/2010/main" val="1243117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z="3200" smtClean="0"/>
              <a:t>3 reasons why this topic is important to me</a:t>
            </a:r>
          </a:p>
        </p:txBody>
      </p:sp>
      <p:pic>
        <p:nvPicPr>
          <p:cNvPr id="717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412" y="1676400"/>
            <a:ext cx="7362825" cy="467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Minimizers</a:t>
            </a:r>
            <a:endParaRPr lang="en-US" dirty="0"/>
          </a:p>
        </p:txBody>
      </p:sp>
      <p:sp>
        <p:nvSpPr>
          <p:cNvPr id="3" name="Content Placeholder 2"/>
          <p:cNvSpPr>
            <a:spLocks noGrp="1"/>
          </p:cNvSpPr>
          <p:nvPr>
            <p:ph idx="1"/>
          </p:nvPr>
        </p:nvSpPr>
        <p:spPr>
          <a:xfrm>
            <a:off x="1028700" y="1752600"/>
            <a:ext cx="7200900" cy="4114800"/>
          </a:xfrm>
        </p:spPr>
        <p:txBody>
          <a:bodyPr>
            <a:normAutofit/>
          </a:bodyPr>
          <a:lstStyle/>
          <a:p>
            <a:r>
              <a:rPr lang="en-US" sz="3200" dirty="0" smtClean="0"/>
              <a:t> </a:t>
            </a:r>
            <a:r>
              <a:rPr lang="en-US" sz="2800" dirty="0" smtClean="0"/>
              <a:t>had/have </a:t>
            </a:r>
            <a:r>
              <a:rPr lang="en-US" sz="2800" dirty="0"/>
              <a:t>a disability that is readily recognized by others </a:t>
            </a:r>
            <a:endParaRPr lang="en-US" sz="2800" dirty="0" smtClean="0"/>
          </a:p>
          <a:p>
            <a:r>
              <a:rPr lang="pt-PT" sz="2800" dirty="0" smtClean="0"/>
              <a:t>cope </a:t>
            </a:r>
            <a:r>
              <a:rPr lang="pt-PT" sz="2800" dirty="0"/>
              <a:t>by focusing on other positives and work to get others to look beyond their disability by being high achievers who often push themselves to the limit </a:t>
            </a:r>
            <a:endParaRPr lang="pt-PT" sz="2800" dirty="0" smtClean="0"/>
          </a:p>
          <a:p>
            <a:r>
              <a:rPr lang="pt-PT" sz="2800" dirty="0" smtClean="0"/>
              <a:t>de-emphasizes </a:t>
            </a:r>
            <a:r>
              <a:rPr lang="pt-PT" sz="2800" dirty="0"/>
              <a:t>the pain, deformity and functional short-comings, thereby tuning out their bodies or “devaluing physique” </a:t>
            </a:r>
            <a:endParaRPr lang="en-US" altLang="en-US" sz="2800" dirty="0"/>
          </a:p>
          <a:p>
            <a:endParaRPr lang="en-US" sz="3200" dirty="0"/>
          </a:p>
        </p:txBody>
      </p:sp>
    </p:spTree>
    <p:extLst>
      <p:ext uri="{BB962C8B-B14F-4D97-AF65-F5344CB8AC3E}">
        <p14:creationId xmlns:p14="http://schemas.microsoft.com/office/powerpoint/2010/main" val="1631115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Identifiers</a:t>
            </a:r>
            <a:endParaRPr lang="en-US" dirty="0"/>
          </a:p>
        </p:txBody>
      </p:sp>
      <p:sp>
        <p:nvSpPr>
          <p:cNvPr id="3" name="Content Placeholder 2"/>
          <p:cNvSpPr>
            <a:spLocks noGrp="1"/>
          </p:cNvSpPr>
          <p:nvPr>
            <p:ph idx="1"/>
          </p:nvPr>
        </p:nvSpPr>
        <p:spPr>
          <a:xfrm>
            <a:off x="1028700" y="1905000"/>
            <a:ext cx="7200900" cy="3962400"/>
          </a:xfrm>
        </p:spPr>
        <p:txBody>
          <a:bodyPr>
            <a:normAutofit/>
          </a:bodyPr>
          <a:lstStyle/>
          <a:p>
            <a:r>
              <a:rPr lang="pt-PT" sz="2800" dirty="0" smtClean="0"/>
              <a:t>due </a:t>
            </a:r>
            <a:r>
              <a:rPr lang="pt-PT" sz="2800" dirty="0"/>
              <a:t>to being severly disabled by acute polio, “fully identify with their disability in order to make major lifestyle adaptations to sucessfully cope” </a:t>
            </a:r>
            <a:r>
              <a:rPr lang="en-US" altLang="en-US" sz="2800" dirty="0"/>
              <a:t> </a:t>
            </a:r>
            <a:endParaRPr lang="en-US" altLang="en-US" sz="2800" dirty="0" smtClean="0"/>
          </a:p>
          <a:p>
            <a:r>
              <a:rPr lang="pt-PT" sz="2800" dirty="0" smtClean="0"/>
              <a:t>be </a:t>
            </a:r>
            <a:r>
              <a:rPr lang="pt-PT" sz="2800" dirty="0"/>
              <a:t>high achievers, but instead of ignoring their disability like the other two groups, these individuals are advocates for the disabled </a:t>
            </a:r>
            <a:r>
              <a:rPr lang="en-US" altLang="en-US" sz="2800" dirty="0"/>
              <a:t> </a:t>
            </a:r>
          </a:p>
          <a:p>
            <a:endParaRPr lang="en-US" sz="2800" dirty="0"/>
          </a:p>
        </p:txBody>
      </p:sp>
    </p:spTree>
    <p:extLst>
      <p:ext uri="{BB962C8B-B14F-4D97-AF65-F5344CB8AC3E}">
        <p14:creationId xmlns:p14="http://schemas.microsoft.com/office/powerpoint/2010/main" val="3610029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Coping styles &amp; care</a:t>
            </a:r>
            <a:endParaRPr lang="en-US" dirty="0"/>
          </a:p>
        </p:txBody>
      </p:sp>
      <p:sp>
        <p:nvSpPr>
          <p:cNvPr id="3" name="Content Placeholder 2"/>
          <p:cNvSpPr>
            <a:spLocks noGrp="1"/>
          </p:cNvSpPr>
          <p:nvPr>
            <p:ph idx="1"/>
          </p:nvPr>
        </p:nvSpPr>
        <p:spPr>
          <a:xfrm>
            <a:off x="1028700" y="1600200"/>
            <a:ext cx="7200900" cy="4267200"/>
          </a:xfrm>
        </p:spPr>
        <p:txBody>
          <a:bodyPr>
            <a:normAutofit/>
          </a:bodyPr>
          <a:lstStyle/>
          <a:p>
            <a:r>
              <a:rPr lang="en-US" sz="2800" dirty="0" smtClean="0"/>
              <a:t>The styles provide an idea of how the individuals have coped over time, thus how he/she will likely tackle new issues</a:t>
            </a:r>
          </a:p>
          <a:p>
            <a:r>
              <a:rPr lang="en-US" altLang="en-US" sz="2800" dirty="0" smtClean="0"/>
              <a:t>Have </a:t>
            </a:r>
            <a:r>
              <a:rPr lang="en-US" altLang="en-US" sz="2800" dirty="0"/>
              <a:t>to build/deal with their coping styles</a:t>
            </a:r>
          </a:p>
          <a:p>
            <a:r>
              <a:rPr lang="en-US" altLang="en-US" sz="2800" dirty="0"/>
              <a:t>You must listen to what they have to say</a:t>
            </a:r>
          </a:p>
          <a:p>
            <a:pPr lvl="1"/>
            <a:endParaRPr lang="en-US" sz="2800" dirty="0"/>
          </a:p>
        </p:txBody>
      </p:sp>
    </p:spTree>
    <p:extLst>
      <p:ext uri="{BB962C8B-B14F-4D97-AF65-F5344CB8AC3E}">
        <p14:creationId xmlns:p14="http://schemas.microsoft.com/office/powerpoint/2010/main" val="861179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time</a:t>
            </a:r>
            <a:endParaRPr lang="en-US" dirty="0"/>
          </a:p>
        </p:txBody>
      </p:sp>
      <p:sp>
        <p:nvSpPr>
          <p:cNvPr id="3" name="Content Placeholder 2"/>
          <p:cNvSpPr>
            <a:spLocks noGrp="1"/>
          </p:cNvSpPr>
          <p:nvPr>
            <p:ph idx="1"/>
          </p:nvPr>
        </p:nvSpPr>
        <p:spPr/>
        <p:txBody>
          <a:bodyPr>
            <a:normAutofit/>
          </a:bodyPr>
          <a:lstStyle/>
          <a:p>
            <a:r>
              <a:rPr lang="en-US" sz="3600" dirty="0" smtClean="0"/>
              <a:t>I think we all need to stretch, </a:t>
            </a:r>
          </a:p>
          <a:p>
            <a:r>
              <a:rPr lang="en-US" sz="3600" dirty="0" smtClean="0"/>
              <a:t>I’ll resume in 15 minutes</a:t>
            </a:r>
            <a:endParaRPr lang="en-US" sz="3600" dirty="0"/>
          </a:p>
        </p:txBody>
      </p:sp>
    </p:spTree>
    <p:extLst>
      <p:ext uri="{BB962C8B-B14F-4D97-AF65-F5344CB8AC3E}">
        <p14:creationId xmlns:p14="http://schemas.microsoft.com/office/powerpoint/2010/main" val="1532083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PPS in mid-to later life</a:t>
            </a:r>
            <a:endParaRPr lang="en-US" dirty="0"/>
          </a:p>
        </p:txBody>
      </p:sp>
      <p:sp>
        <p:nvSpPr>
          <p:cNvPr id="3" name="Content Placeholder 2"/>
          <p:cNvSpPr>
            <a:spLocks noGrp="1"/>
          </p:cNvSpPr>
          <p:nvPr>
            <p:ph idx="1"/>
          </p:nvPr>
        </p:nvSpPr>
        <p:spPr/>
        <p:txBody>
          <a:bodyPr>
            <a:normAutofit/>
          </a:bodyPr>
          <a:lstStyle/>
          <a:p>
            <a:r>
              <a:rPr lang="en-US" sz="2400" dirty="0" smtClean="0"/>
              <a:t>Post- Polio Syndrome</a:t>
            </a:r>
          </a:p>
          <a:p>
            <a:pPr lvl="1"/>
            <a:r>
              <a:rPr lang="en-US" altLang="en-US" sz="2400" dirty="0"/>
              <a:t>Began emerging as a recognized issue in the early 1980s</a:t>
            </a:r>
          </a:p>
          <a:p>
            <a:pPr lvl="1"/>
            <a:r>
              <a:rPr lang="en-US" altLang="en-US" sz="2400" dirty="0"/>
              <a:t>A condition diagnosed by elimination</a:t>
            </a:r>
          </a:p>
          <a:p>
            <a:pPr lvl="1"/>
            <a:r>
              <a:rPr lang="en-US" altLang="en-US" sz="2400" dirty="0"/>
              <a:t>Polio survivors begin to show new muscle weakness or atrophy, increased fatigue and joint pain.</a:t>
            </a:r>
          </a:p>
          <a:p>
            <a:pPr lvl="1"/>
            <a:r>
              <a:rPr lang="en-US" altLang="en-US" sz="2400" dirty="0"/>
              <a:t>Occurs from 10 to 40 years after initial polio infection</a:t>
            </a:r>
          </a:p>
          <a:p>
            <a:pPr lvl="1"/>
            <a:endParaRPr lang="en-US" sz="2400" dirty="0"/>
          </a:p>
        </p:txBody>
      </p:sp>
    </p:spTree>
    <p:extLst>
      <p:ext uri="{BB962C8B-B14F-4D97-AF65-F5344CB8AC3E}">
        <p14:creationId xmlns:p14="http://schemas.microsoft.com/office/powerpoint/2010/main" val="317994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Treatments</a:t>
            </a:r>
            <a:endParaRPr lang="en-US" dirty="0"/>
          </a:p>
        </p:txBody>
      </p:sp>
      <p:sp>
        <p:nvSpPr>
          <p:cNvPr id="3" name="Content Placeholder 2"/>
          <p:cNvSpPr>
            <a:spLocks noGrp="1"/>
          </p:cNvSpPr>
          <p:nvPr>
            <p:ph idx="1"/>
          </p:nvPr>
        </p:nvSpPr>
        <p:spPr>
          <a:xfrm>
            <a:off x="1028700" y="1676400"/>
            <a:ext cx="7200900" cy="4191000"/>
          </a:xfrm>
        </p:spPr>
        <p:txBody>
          <a:bodyPr>
            <a:normAutofit/>
          </a:bodyPr>
          <a:lstStyle/>
          <a:p>
            <a:r>
              <a:rPr lang="en-US" sz="2800" dirty="0" smtClean="0"/>
              <a:t>Actually made it worse</a:t>
            </a:r>
          </a:p>
          <a:p>
            <a:r>
              <a:rPr lang="en-US" sz="2800" dirty="0" smtClean="0"/>
              <a:t>Doctors started them on intense PT &amp; OT with exercises, which just sped up the symptoms and wore out what was left faster</a:t>
            </a:r>
          </a:p>
          <a:p>
            <a:r>
              <a:rPr lang="en-US" sz="2800" dirty="0" smtClean="0"/>
              <a:t>Now the key is “Conserve to Preserve”</a:t>
            </a:r>
          </a:p>
          <a:p>
            <a:r>
              <a:rPr lang="en-US" sz="2800" dirty="0" smtClean="0"/>
              <a:t>Issue is psychological in some ways since all their lives they have struggled to appear “Normal” and push themselves, now they have to rest….</a:t>
            </a:r>
            <a:endParaRPr lang="en-US" sz="2800" dirty="0"/>
          </a:p>
        </p:txBody>
      </p:sp>
    </p:spTree>
    <p:extLst>
      <p:ext uri="{BB962C8B-B14F-4D97-AF65-F5344CB8AC3E}">
        <p14:creationId xmlns:p14="http://schemas.microsoft.com/office/powerpoint/2010/main" val="429829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dirty="0" smtClean="0"/>
              <a:t>Survivors speak – 2 themes</a:t>
            </a:r>
          </a:p>
        </p:txBody>
      </p:sp>
      <p:sp>
        <p:nvSpPr>
          <p:cNvPr id="19459" name="Rectangle 3"/>
          <p:cNvSpPr>
            <a:spLocks noGrp="1" noChangeArrowheads="1"/>
          </p:cNvSpPr>
          <p:nvPr>
            <p:ph idx="1"/>
          </p:nvPr>
        </p:nvSpPr>
        <p:spPr>
          <a:xfrm>
            <a:off x="1219200" y="1457687"/>
            <a:ext cx="7331075" cy="4525963"/>
          </a:xfrm>
        </p:spPr>
        <p:txBody>
          <a:bodyPr>
            <a:noAutofit/>
          </a:bodyPr>
          <a:lstStyle/>
          <a:p>
            <a:pPr marL="533400" indent="-533400" eaLnBrk="1" hangingPunct="1">
              <a:buFontTx/>
              <a:buNone/>
            </a:pPr>
            <a:r>
              <a:rPr lang="en-US" altLang="en-US" sz="4000" dirty="0" smtClean="0"/>
              <a:t>Frustration</a:t>
            </a:r>
            <a:endParaRPr lang="en-US" altLang="en-US" sz="4000" dirty="0" smtClean="0"/>
          </a:p>
          <a:p>
            <a:pPr marL="914400" lvl="1" indent="-457200" eaLnBrk="1" hangingPunct="1">
              <a:buFontTx/>
              <a:buChar char="-"/>
            </a:pPr>
            <a:r>
              <a:rPr lang="en-US" altLang="en-US" sz="2800" dirty="0" smtClean="0"/>
              <a:t>frustration associated with their decreasing physical abilities. </a:t>
            </a:r>
          </a:p>
          <a:p>
            <a:pPr marL="914400" lvl="1" indent="-457200" eaLnBrk="1" hangingPunct="1">
              <a:buFontTx/>
              <a:buChar char="-"/>
            </a:pPr>
            <a:r>
              <a:rPr lang="en-US" altLang="en-US" sz="2800" dirty="0" smtClean="0"/>
              <a:t>frustration with individuals outside their families who do not understand the symptoms of  PPS.</a:t>
            </a:r>
          </a:p>
          <a:p>
            <a:pPr marL="914400" lvl="1" indent="-457200" eaLnBrk="1" hangingPunct="1">
              <a:buFontTx/>
              <a:buChar char="-"/>
            </a:pPr>
            <a:r>
              <a:rPr lang="en-US" altLang="en-US" sz="2800" dirty="0" smtClean="0"/>
              <a:t>frustration with the medical community, particularly with doctors who were not familiar </a:t>
            </a:r>
            <a:r>
              <a:rPr lang="en-US" altLang="en-US" sz="2800" dirty="0" smtClean="0"/>
              <a:t>either </a:t>
            </a:r>
            <a:r>
              <a:rPr lang="en-US" altLang="en-US" sz="2800" dirty="0" smtClean="0"/>
              <a:t>with the original polio condition or Post Polio Syndrome.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Theme 2</a:t>
            </a:r>
          </a:p>
        </p:txBody>
      </p:sp>
      <p:sp>
        <p:nvSpPr>
          <p:cNvPr id="20483" name="Rectangle 4"/>
          <p:cNvSpPr>
            <a:spLocks noGrp="1" noChangeArrowheads="1"/>
          </p:cNvSpPr>
          <p:nvPr>
            <p:ph idx="1"/>
          </p:nvPr>
        </p:nvSpPr>
        <p:spPr>
          <a:xfrm>
            <a:off x="1143000" y="1428750"/>
            <a:ext cx="7254875" cy="4525963"/>
          </a:xfrm>
          <a:noFill/>
        </p:spPr>
        <p:txBody>
          <a:bodyPr>
            <a:noAutofit/>
          </a:bodyPr>
          <a:lstStyle/>
          <a:p>
            <a:pPr eaLnBrk="1" hangingPunct="1">
              <a:buFontTx/>
              <a:buNone/>
            </a:pPr>
            <a:r>
              <a:rPr lang="en-US" altLang="en-US" sz="2800" dirty="0" smtClean="0"/>
              <a:t>Need for Control</a:t>
            </a:r>
          </a:p>
          <a:p>
            <a:pPr lvl="1" eaLnBrk="1" hangingPunct="1"/>
            <a:r>
              <a:rPr lang="en-US" altLang="en-US" sz="2800" dirty="0" smtClean="0"/>
              <a:t>For most of their lives the individuals have hidden or controlled how polio impacted them, now they are loosing that control</a:t>
            </a:r>
          </a:p>
          <a:p>
            <a:pPr lvl="1" eaLnBrk="1" hangingPunct="1"/>
            <a:r>
              <a:rPr lang="en-US" altLang="en-US" sz="2800" dirty="0" smtClean="0"/>
              <a:t>Express a wish that they be allowed to do what they need to in order to maintain the quality of life                   they want.</a:t>
            </a:r>
          </a:p>
          <a:p>
            <a:pPr lvl="1" eaLnBrk="1" hangingPunct="1"/>
            <a:r>
              <a:rPr lang="en-US" altLang="en-US" sz="2800" dirty="0" smtClean="0"/>
              <a:t>Want their family members to   help out when asked, not to take over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1279525" y="533400"/>
            <a:ext cx="7331075" cy="5592763"/>
          </a:xfrm>
        </p:spPr>
        <p:txBody>
          <a:bodyPr/>
          <a:lstStyle/>
          <a:p>
            <a:pPr eaLnBrk="1" hangingPunct="1">
              <a:lnSpc>
                <a:spcPct val="80000"/>
              </a:lnSpc>
            </a:pPr>
            <a:r>
              <a:rPr lang="en-US" altLang="en-US" sz="2400" smtClean="0"/>
              <a:t>“That it is very depressing, awfully painful, hard to ask people to help you, You spend the majority of your life trying to hide a disability &amp; now you can’t it’s too obvious. If we need to cry let us if we need help help us, try not to take our dignity away from us that is all we have”</a:t>
            </a:r>
          </a:p>
          <a:p>
            <a:pPr eaLnBrk="1" hangingPunct="1">
              <a:lnSpc>
                <a:spcPct val="80000"/>
              </a:lnSpc>
            </a:pPr>
            <a:r>
              <a:rPr lang="en-US" altLang="en-US" sz="2400" smtClean="0"/>
              <a:t>“Fatigue, muscle weakness and not to say “we are all getting older” Also Doctors to at least try and understand PPS.”</a:t>
            </a:r>
          </a:p>
          <a:p>
            <a:pPr eaLnBrk="1" hangingPunct="1">
              <a:lnSpc>
                <a:spcPct val="80000"/>
              </a:lnSpc>
            </a:pPr>
            <a:r>
              <a:rPr lang="en-US" altLang="en-US" sz="2400" smtClean="0"/>
              <a:t>“My family understand what has happened to me, however Drs, are not understanding at all, there are none I can use with my HMO in my area. I have big troubles with meds prescribed and if Drs were aware of what PPS people can tolerate would be a big help to me. this is going on to this day!”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762000" y="685800"/>
            <a:ext cx="7848600" cy="5638800"/>
          </a:xfrm>
          <a:solidFill>
            <a:schemeClr val="bg1"/>
          </a:solidFill>
        </p:spPr>
        <p:txBody>
          <a:bodyPr/>
          <a:lstStyle/>
          <a:p>
            <a:pPr eaLnBrk="1" hangingPunct="1">
              <a:lnSpc>
                <a:spcPct val="80000"/>
              </a:lnSpc>
            </a:pPr>
            <a:r>
              <a:rPr lang="en-US" altLang="en-US" sz="1800" smtClean="0"/>
              <a:t>“That this is a second “attack”, we have to learn to live with it and adjust and move on. It is pointless to try to “fight it”. Please understand I have been “fighting” it for the last 55 years, I’m tired of the battle and want to enjoy what I have left of my life.”</a:t>
            </a:r>
          </a:p>
          <a:p>
            <a:pPr eaLnBrk="1" hangingPunct="1">
              <a:lnSpc>
                <a:spcPct val="80000"/>
              </a:lnSpc>
            </a:pPr>
            <a:r>
              <a:rPr lang="en-US" altLang="en-US" sz="1800" smtClean="0"/>
              <a:t>“Most of us have worked very hard all our lives to become independent. I was able to be that way all my life. Polio people have been pushed all their lives to be independent with PPS we are being told the opposite in some ways. some of us like myself who were very independent with mild cases of polio and now being hit very hard with PPS are having hard time adjusting to needing help and having to ask for it. After being told from a baby on from therapist and doctors ect. to push yourself and now having that body refusing to even pick up a 2 pound milk jug when for years you helped to take care of other people and children ect. Just to be patient its hard to make adjustments of 50 years of one way of doing things. of course when your body refuses it does help.”</a:t>
            </a:r>
          </a:p>
          <a:p>
            <a:pPr eaLnBrk="1" hangingPunct="1">
              <a:lnSpc>
                <a:spcPct val="80000"/>
              </a:lnSpc>
            </a:pPr>
            <a:r>
              <a:rPr lang="en-US" altLang="en-US" sz="1800" smtClean="0"/>
              <a:t>“Back when I got sick, however, there were many who thought it was too bad that I didn’t die when I come down with polio, since there was no way I could live with any acceptable quality of life. I suppose that the main thing I’d like people to know is that “Quality of Life” is a very personal matter, and that no one should presume to judge that for another person. My quality of life has been immeasurable.”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Frameworks</a:t>
            </a:r>
            <a:endParaRPr lang="en-US" dirty="0"/>
          </a:p>
        </p:txBody>
      </p:sp>
      <p:sp>
        <p:nvSpPr>
          <p:cNvPr id="3" name="Content Placeholder 2"/>
          <p:cNvSpPr>
            <a:spLocks noGrp="1"/>
          </p:cNvSpPr>
          <p:nvPr>
            <p:ph idx="1"/>
          </p:nvPr>
        </p:nvSpPr>
        <p:spPr/>
        <p:txBody>
          <a:bodyPr>
            <a:normAutofit/>
          </a:bodyPr>
          <a:lstStyle/>
          <a:p>
            <a:r>
              <a:rPr lang="en-US" sz="3200" dirty="0" smtClean="0"/>
              <a:t>When examining the experiences of Polio Survivors and their families I use 2 theoretical frameworks:</a:t>
            </a:r>
          </a:p>
          <a:p>
            <a:pPr lvl="1"/>
            <a:r>
              <a:rPr lang="en-US" sz="3200" dirty="0" smtClean="0"/>
              <a:t>Life Course Perspective</a:t>
            </a:r>
          </a:p>
          <a:p>
            <a:pPr lvl="1"/>
            <a:r>
              <a:rPr lang="en-US" sz="3200" dirty="0" smtClean="0"/>
              <a:t>Life Course Disability Model</a:t>
            </a:r>
            <a:endParaRPr lang="en-US" sz="3200" dirty="0"/>
          </a:p>
        </p:txBody>
      </p:sp>
    </p:spTree>
    <p:extLst>
      <p:ext uri="{BB962C8B-B14F-4D97-AF65-F5344CB8AC3E}">
        <p14:creationId xmlns:p14="http://schemas.microsoft.com/office/powerpoint/2010/main" val="557066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Providers &amp; Families….</a:t>
            </a:r>
            <a:endParaRPr lang="en-US" dirty="0"/>
          </a:p>
        </p:txBody>
      </p:sp>
      <p:sp>
        <p:nvSpPr>
          <p:cNvPr id="3" name="Content Placeholder 2"/>
          <p:cNvSpPr>
            <a:spLocks noGrp="1"/>
          </p:cNvSpPr>
          <p:nvPr>
            <p:ph idx="1"/>
          </p:nvPr>
        </p:nvSpPr>
        <p:spPr>
          <a:xfrm>
            <a:off x="1028700" y="1676400"/>
            <a:ext cx="7200900" cy="4191000"/>
          </a:xfrm>
        </p:spPr>
        <p:txBody>
          <a:bodyPr>
            <a:normAutofit/>
          </a:bodyPr>
          <a:lstStyle/>
          <a:p>
            <a:r>
              <a:rPr lang="en-US" sz="2800" dirty="0" smtClean="0"/>
              <a:t>Repeat in some ways of the past where medical personnel didn’t listen to them</a:t>
            </a:r>
          </a:p>
          <a:p>
            <a:r>
              <a:rPr lang="en-US" sz="2800" dirty="0" smtClean="0"/>
              <a:t>Increased mistrust as “treatments” made things worse.</a:t>
            </a:r>
          </a:p>
          <a:p>
            <a:r>
              <a:rPr lang="en-US" sz="2800" dirty="0" smtClean="0"/>
              <a:t>Frustration with both medical care and their own bodies which are once again “failing” them</a:t>
            </a:r>
            <a:endParaRPr lang="en-US" sz="2800" dirty="0"/>
          </a:p>
        </p:txBody>
      </p:sp>
    </p:spTree>
    <p:extLst>
      <p:ext uri="{BB962C8B-B14F-4D97-AF65-F5344CB8AC3E}">
        <p14:creationId xmlns:p14="http://schemas.microsoft.com/office/powerpoint/2010/main" val="260526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Pillar #3: </a:t>
            </a:r>
            <a:r>
              <a:rPr lang="en-US" dirty="0"/>
              <a:t>Human Lives are L</a:t>
            </a:r>
            <a:r>
              <a:rPr lang="en-US" dirty="0" smtClean="0"/>
              <a:t>inked</a:t>
            </a:r>
            <a:endParaRPr lang="en-US" dirty="0"/>
          </a:p>
        </p:txBody>
      </p:sp>
      <p:sp>
        <p:nvSpPr>
          <p:cNvPr id="3" name="Content Placeholder 2"/>
          <p:cNvSpPr>
            <a:spLocks noGrp="1"/>
          </p:cNvSpPr>
          <p:nvPr>
            <p:ph idx="1"/>
          </p:nvPr>
        </p:nvSpPr>
        <p:spPr>
          <a:xfrm>
            <a:off x="1050885" y="2057400"/>
            <a:ext cx="7200900" cy="3581400"/>
          </a:xfrm>
        </p:spPr>
        <p:txBody>
          <a:bodyPr>
            <a:normAutofit/>
          </a:bodyPr>
          <a:lstStyle/>
          <a:p>
            <a:r>
              <a:rPr lang="en-US" sz="2800" dirty="0" smtClean="0"/>
              <a:t>We don’t go through life alone! </a:t>
            </a:r>
          </a:p>
          <a:p>
            <a:r>
              <a:rPr lang="en-US" sz="2800" dirty="0" smtClean="0"/>
              <a:t>We have blood and fictive family.</a:t>
            </a:r>
          </a:p>
          <a:p>
            <a:r>
              <a:rPr lang="en-US" sz="2800" dirty="0" smtClean="0"/>
              <a:t>The entire social network must be taken into consideration.</a:t>
            </a:r>
          </a:p>
          <a:p>
            <a:endParaRPr lang="en-US" sz="2800" dirty="0" smtClean="0"/>
          </a:p>
          <a:p>
            <a:endParaRPr lang="en-US" sz="2800" dirty="0"/>
          </a:p>
        </p:txBody>
      </p:sp>
    </p:spTree>
    <p:extLst>
      <p:ext uri="{BB962C8B-B14F-4D97-AF65-F5344CB8AC3E}">
        <p14:creationId xmlns:p14="http://schemas.microsoft.com/office/powerpoint/2010/main" val="208838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52400"/>
            <a:ext cx="5181600" cy="6442483"/>
          </a:xfrm>
          <a:prstGeom prst="rect">
            <a:avLst/>
          </a:prstGeom>
        </p:spPr>
      </p:pic>
      <p:pic>
        <p:nvPicPr>
          <p:cNvPr id="5" name="Picture 4"/>
          <p:cNvPicPr>
            <a:picLocks noChangeAspect="1"/>
          </p:cNvPicPr>
          <p:nvPr/>
        </p:nvPicPr>
        <p:blipFill>
          <a:blip r:embed="rId3"/>
          <a:stretch>
            <a:fillRect/>
          </a:stretch>
        </p:blipFill>
        <p:spPr>
          <a:xfrm>
            <a:off x="4194008" y="6405643"/>
            <a:ext cx="4983751" cy="378480"/>
          </a:xfrm>
          <a:prstGeom prst="rect">
            <a:avLst/>
          </a:prstGeom>
        </p:spPr>
      </p:pic>
    </p:spTree>
    <p:extLst>
      <p:ext uri="{BB962C8B-B14F-4D97-AF65-F5344CB8AC3E}">
        <p14:creationId xmlns:p14="http://schemas.microsoft.com/office/powerpoint/2010/main" val="758491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Pillar #4: Human Agency</a:t>
            </a:r>
            <a:endParaRPr lang="en-US" dirty="0"/>
          </a:p>
        </p:txBody>
      </p:sp>
      <p:sp>
        <p:nvSpPr>
          <p:cNvPr id="3" name="Content Placeholder 2"/>
          <p:cNvSpPr>
            <a:spLocks noGrp="1"/>
          </p:cNvSpPr>
          <p:nvPr>
            <p:ph idx="1"/>
          </p:nvPr>
        </p:nvSpPr>
        <p:spPr>
          <a:xfrm>
            <a:off x="1143000" y="1752600"/>
            <a:ext cx="7200900" cy="3581400"/>
          </a:xfrm>
        </p:spPr>
        <p:txBody>
          <a:bodyPr>
            <a:normAutofit/>
          </a:bodyPr>
          <a:lstStyle/>
          <a:p>
            <a:r>
              <a:rPr lang="en-US" sz="2800" dirty="0" smtClean="0"/>
              <a:t>Survivors and their families have voices!</a:t>
            </a:r>
          </a:p>
          <a:p>
            <a:r>
              <a:rPr lang="en-US" sz="2800" dirty="0" smtClean="0"/>
              <a:t>Survivors have already overcome a lot.</a:t>
            </a:r>
          </a:p>
          <a:p>
            <a:r>
              <a:rPr lang="en-US" sz="2800" dirty="0" smtClean="0"/>
              <a:t>Thus we cannot treat individuals all the same, each has unique needs, strengths and factors which influence them at any one point in time.</a:t>
            </a:r>
            <a:endParaRPr lang="en-US" sz="2800" dirty="0"/>
          </a:p>
        </p:txBody>
      </p:sp>
    </p:spTree>
    <p:extLst>
      <p:ext uri="{BB962C8B-B14F-4D97-AF65-F5344CB8AC3E}">
        <p14:creationId xmlns:p14="http://schemas.microsoft.com/office/powerpoint/2010/main" val="2085580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tend to:</a:t>
            </a:r>
            <a:endParaRPr lang="en-US" dirty="0"/>
          </a:p>
        </p:txBody>
      </p:sp>
      <p:sp>
        <p:nvSpPr>
          <p:cNvPr id="3" name="Content Placeholder 2"/>
          <p:cNvSpPr>
            <a:spLocks noGrp="1"/>
          </p:cNvSpPr>
          <p:nvPr>
            <p:ph idx="1"/>
          </p:nvPr>
        </p:nvSpPr>
        <p:spPr>
          <a:xfrm>
            <a:off x="1028700" y="1752600"/>
            <a:ext cx="7200900" cy="3581400"/>
          </a:xfrm>
        </p:spPr>
        <p:txBody>
          <a:bodyPr>
            <a:normAutofit/>
          </a:bodyPr>
          <a:lstStyle/>
          <a:p>
            <a:r>
              <a:rPr lang="en-US" sz="2800" dirty="0" smtClean="0"/>
              <a:t>Focus only on the medical, the symptoms, but we need to go beyond that.</a:t>
            </a:r>
          </a:p>
          <a:p>
            <a:r>
              <a:rPr lang="en-US" sz="2800" dirty="0" smtClean="0"/>
              <a:t>The disablement process reflects a bit of it, but I challenge providers and others to go farther with a Life Course Disability Model</a:t>
            </a:r>
            <a:endParaRPr lang="en-US" sz="2800" dirty="0"/>
          </a:p>
        </p:txBody>
      </p:sp>
    </p:spTree>
    <p:extLst>
      <p:ext uri="{BB962C8B-B14F-4D97-AF65-F5344CB8AC3E}">
        <p14:creationId xmlns:p14="http://schemas.microsoft.com/office/powerpoint/2010/main" val="2944176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8800" y="152400"/>
            <a:ext cx="8432800" cy="6324600"/>
          </a:xfrm>
          <a:prstGeom prst="rect">
            <a:avLst/>
          </a:prstGeom>
        </p:spPr>
      </p:pic>
    </p:spTree>
    <p:extLst>
      <p:ext uri="{BB962C8B-B14F-4D97-AF65-F5344CB8AC3E}">
        <p14:creationId xmlns:p14="http://schemas.microsoft.com/office/powerpoint/2010/main" val="678171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699" y="152400"/>
            <a:ext cx="7200900" cy="1485900"/>
          </a:xfrm>
        </p:spPr>
        <p:txBody>
          <a:bodyPr/>
          <a:lstStyle/>
          <a:p>
            <a:r>
              <a:rPr lang="en-US" altLang="en-US" b="1" dirty="0"/>
              <a:t>Life Course Disability Model</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53532" y="1143000"/>
            <a:ext cx="7985668" cy="5114852"/>
          </a:xfrm>
          <a:noFill/>
        </p:spPr>
      </p:pic>
    </p:spTree>
    <p:extLst>
      <p:ext uri="{BB962C8B-B14F-4D97-AF65-F5344CB8AC3E}">
        <p14:creationId xmlns:p14="http://schemas.microsoft.com/office/powerpoint/2010/main" val="13214835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end……</a:t>
            </a:r>
            <a:endParaRPr lang="en-US" dirty="0"/>
          </a:p>
        </p:txBody>
      </p:sp>
      <p:sp>
        <p:nvSpPr>
          <p:cNvPr id="3" name="Content Placeholder 2"/>
          <p:cNvSpPr>
            <a:spLocks noGrp="1"/>
          </p:cNvSpPr>
          <p:nvPr>
            <p:ph idx="1"/>
          </p:nvPr>
        </p:nvSpPr>
        <p:spPr>
          <a:xfrm>
            <a:off x="1065353" y="1676400"/>
            <a:ext cx="7200900" cy="4114800"/>
          </a:xfrm>
        </p:spPr>
        <p:txBody>
          <a:bodyPr>
            <a:noAutofit/>
          </a:bodyPr>
          <a:lstStyle/>
          <a:p>
            <a:r>
              <a:rPr lang="en-US" sz="2400" dirty="0" smtClean="0"/>
              <a:t>Polio and PPS have historical contexts which influence survivors to this day.</a:t>
            </a:r>
          </a:p>
          <a:p>
            <a:r>
              <a:rPr lang="en-US" sz="2400" dirty="0" smtClean="0"/>
              <a:t>Families need to realize what coping styles have worked in the past and how those might impact life now.</a:t>
            </a:r>
          </a:p>
          <a:p>
            <a:r>
              <a:rPr lang="en-US" sz="2400" dirty="0" smtClean="0"/>
              <a:t>The whole network around a survivor must be examined and utilized.</a:t>
            </a:r>
          </a:p>
          <a:p>
            <a:r>
              <a:rPr lang="en-US" sz="2400" dirty="0" smtClean="0"/>
              <a:t>We can’t forget the human spirit and what it means.</a:t>
            </a:r>
          </a:p>
          <a:p>
            <a:endParaRPr lang="en-US" sz="2400" dirty="0"/>
          </a:p>
        </p:txBody>
      </p:sp>
    </p:spTree>
    <p:extLst>
      <p:ext uri="{BB962C8B-B14F-4D97-AF65-F5344CB8AC3E}">
        <p14:creationId xmlns:p14="http://schemas.microsoft.com/office/powerpoint/2010/main" val="36537393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Finally…..</a:t>
            </a:r>
            <a:endParaRPr lang="en-US" dirty="0"/>
          </a:p>
        </p:txBody>
      </p:sp>
      <p:sp>
        <p:nvSpPr>
          <p:cNvPr id="3" name="Content Placeholder 2"/>
          <p:cNvSpPr>
            <a:spLocks noGrp="1"/>
          </p:cNvSpPr>
          <p:nvPr>
            <p:ph idx="1"/>
          </p:nvPr>
        </p:nvSpPr>
        <p:spPr>
          <a:xfrm>
            <a:off x="1028700" y="1752600"/>
            <a:ext cx="7200900" cy="3581400"/>
          </a:xfrm>
        </p:spPr>
        <p:txBody>
          <a:bodyPr>
            <a:normAutofit/>
          </a:bodyPr>
          <a:lstStyle/>
          <a:p>
            <a:r>
              <a:rPr lang="en-US" sz="2400" dirty="0" smtClean="0"/>
              <a:t>We need to look at the whole person, not just the physical</a:t>
            </a:r>
          </a:p>
          <a:p>
            <a:endParaRPr lang="en-US" sz="2400" dirty="0"/>
          </a:p>
          <a:p>
            <a:r>
              <a:rPr lang="en-US" sz="2400" dirty="0" smtClean="0"/>
              <a:t>Build on the strengths!</a:t>
            </a:r>
          </a:p>
          <a:p>
            <a:endParaRPr lang="en-US" sz="2400" dirty="0"/>
          </a:p>
          <a:p>
            <a:r>
              <a:rPr lang="en-US" sz="2400" dirty="0" smtClean="0"/>
              <a:t>Families and survivors need to be honest with each other to face the challenges ahead.</a:t>
            </a:r>
            <a:endParaRPr lang="en-US" sz="2400" dirty="0"/>
          </a:p>
        </p:txBody>
      </p:sp>
    </p:spTree>
    <p:extLst>
      <p:ext uri="{BB962C8B-B14F-4D97-AF65-F5344CB8AC3E}">
        <p14:creationId xmlns:p14="http://schemas.microsoft.com/office/powerpoint/2010/main" val="2381360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Contact information:</a:t>
            </a:r>
          </a:p>
          <a:p>
            <a:pPr algn="ctr">
              <a:lnSpc>
                <a:spcPct val="90000"/>
              </a:lnSpc>
              <a:buNone/>
            </a:pPr>
            <a:r>
              <a:rPr lang="en-US" altLang="en-US" dirty="0"/>
              <a:t>Hallie Baker, Ph.D., L.S.W</a:t>
            </a:r>
          </a:p>
          <a:p>
            <a:pPr algn="ctr">
              <a:lnSpc>
                <a:spcPct val="90000"/>
              </a:lnSpc>
              <a:buNone/>
            </a:pPr>
            <a:r>
              <a:rPr lang="en-US" altLang="en-US" dirty="0"/>
              <a:t>Associate Professor of Health Science</a:t>
            </a:r>
          </a:p>
          <a:p>
            <a:pPr algn="ctr">
              <a:lnSpc>
                <a:spcPct val="90000"/>
              </a:lnSpc>
              <a:buNone/>
            </a:pPr>
            <a:r>
              <a:rPr lang="en-US" altLang="en-US" dirty="0"/>
              <a:t>Muskingum </a:t>
            </a:r>
            <a:r>
              <a:rPr lang="en-US" altLang="en-US" dirty="0" smtClean="0"/>
              <a:t>University</a:t>
            </a:r>
          </a:p>
          <a:p>
            <a:pPr algn="ctr">
              <a:lnSpc>
                <a:spcPct val="90000"/>
              </a:lnSpc>
              <a:buNone/>
            </a:pPr>
            <a:r>
              <a:rPr lang="en-US" altLang="en-US" dirty="0" smtClean="0">
                <a:hlinkClick r:id="rId2"/>
              </a:rPr>
              <a:t>hallieb@Muskingum.edu</a:t>
            </a:r>
            <a:endParaRPr lang="en-US" altLang="en-US" dirty="0" smtClean="0"/>
          </a:p>
          <a:p>
            <a:pPr algn="ctr">
              <a:lnSpc>
                <a:spcPct val="90000"/>
              </a:lnSpc>
              <a:buNone/>
            </a:pPr>
            <a:r>
              <a:rPr lang="en-US" altLang="en-US" smtClean="0"/>
              <a:t>740-826-8350</a:t>
            </a:r>
            <a:endParaRPr lang="en-US" altLang="en-US"/>
          </a:p>
        </p:txBody>
      </p:sp>
    </p:spTree>
    <p:extLst>
      <p:ext uri="{BB962C8B-B14F-4D97-AF65-F5344CB8AC3E}">
        <p14:creationId xmlns:p14="http://schemas.microsoft.com/office/powerpoint/2010/main" val="759620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Course Perspective</a:t>
            </a:r>
            <a:endParaRPr lang="en-US" dirty="0"/>
          </a:p>
        </p:txBody>
      </p:sp>
      <p:sp>
        <p:nvSpPr>
          <p:cNvPr id="3" name="Content Placeholder 2"/>
          <p:cNvSpPr>
            <a:spLocks noGrp="1"/>
          </p:cNvSpPr>
          <p:nvPr>
            <p:ph idx="1"/>
          </p:nvPr>
        </p:nvSpPr>
        <p:spPr>
          <a:xfrm>
            <a:off x="1028700" y="1676400"/>
            <a:ext cx="7200900" cy="4191000"/>
          </a:xfrm>
        </p:spPr>
        <p:txBody>
          <a:bodyPr>
            <a:normAutofit/>
          </a:bodyPr>
          <a:lstStyle/>
          <a:p>
            <a:r>
              <a:rPr lang="en-US" dirty="0" smtClean="0"/>
              <a:t>4 Key pillars:</a:t>
            </a:r>
          </a:p>
          <a:p>
            <a:pPr marL="514350" indent="-514350">
              <a:buFont typeface="+mj-lt"/>
              <a:buAutoNum type="arabicPeriod"/>
              <a:defRPr/>
            </a:pPr>
            <a:r>
              <a:rPr lang="en-US" dirty="0"/>
              <a:t>The individual life course is embedded and reflects to a significant degree the conditions, constraints, and opportunities of the historical context.</a:t>
            </a:r>
          </a:p>
          <a:p>
            <a:pPr marL="514350" indent="-514350">
              <a:buFont typeface="+mj-lt"/>
              <a:buAutoNum type="arabicPeriod"/>
              <a:defRPr/>
            </a:pPr>
            <a:r>
              <a:rPr lang="en-US" dirty="0" smtClean="0"/>
              <a:t>Human </a:t>
            </a:r>
            <a:r>
              <a:rPr lang="en-US" dirty="0"/>
              <a:t>lives unfold over long periods of time &amp; that experiences and conditions early in the life course set processes in motion that have long term consequences</a:t>
            </a:r>
          </a:p>
          <a:p>
            <a:pPr marL="514350" indent="-514350">
              <a:buFont typeface="+mj-lt"/>
              <a:buAutoNum type="arabicPeriod"/>
              <a:defRPr/>
            </a:pPr>
            <a:r>
              <a:rPr lang="en-US" dirty="0" smtClean="0"/>
              <a:t>Human </a:t>
            </a:r>
            <a:r>
              <a:rPr lang="en-US" dirty="0"/>
              <a:t>lives are linked to other humans in complex ways and those connections are powerful forces in personal biography.</a:t>
            </a:r>
          </a:p>
          <a:p>
            <a:pPr marL="514350" indent="-514350">
              <a:buFont typeface="+mj-lt"/>
              <a:buAutoNum type="arabicPeriod"/>
              <a:defRPr/>
            </a:pPr>
            <a:r>
              <a:rPr lang="en-US" dirty="0"/>
              <a:t>The power of human agency &amp; conversely the rejection of an over socialized view of human lives.</a:t>
            </a:r>
          </a:p>
          <a:p>
            <a:pPr lvl="1"/>
            <a:endParaRPr lang="en-US" dirty="0"/>
          </a:p>
        </p:txBody>
      </p:sp>
    </p:spTree>
    <p:extLst>
      <p:ext uri="{BB962C8B-B14F-4D97-AF65-F5344CB8AC3E}">
        <p14:creationId xmlns:p14="http://schemas.microsoft.com/office/powerpoint/2010/main" val="1562244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Pillar #1 - Historical Context</a:t>
            </a:r>
            <a:r>
              <a:rPr lang="en-US" dirty="0"/>
              <a:t/>
            </a:r>
            <a:br>
              <a:rPr lang="en-US" dirty="0"/>
            </a:br>
            <a:endParaRPr lang="en-US" dirty="0"/>
          </a:p>
        </p:txBody>
      </p:sp>
      <p:sp>
        <p:nvSpPr>
          <p:cNvPr id="3" name="Content Placeholder 2"/>
          <p:cNvSpPr>
            <a:spLocks noGrp="1"/>
          </p:cNvSpPr>
          <p:nvPr>
            <p:ph idx="1"/>
          </p:nvPr>
        </p:nvSpPr>
        <p:spPr>
          <a:xfrm>
            <a:off x="1028700" y="1981200"/>
            <a:ext cx="7200900" cy="3581400"/>
          </a:xfrm>
        </p:spPr>
        <p:txBody>
          <a:bodyPr/>
          <a:lstStyle/>
          <a:p>
            <a:r>
              <a:rPr lang="en-US" dirty="0" smtClean="0"/>
              <a:t>The history of Polio &amp; PPS are key to remember when: </a:t>
            </a:r>
          </a:p>
          <a:p>
            <a:pPr lvl="1"/>
            <a:r>
              <a:rPr lang="en-US" dirty="0" smtClean="0"/>
              <a:t>Understanding the unique characteristics of Polio survivors</a:t>
            </a:r>
          </a:p>
          <a:p>
            <a:pPr lvl="1"/>
            <a:r>
              <a:rPr lang="en-US" dirty="0"/>
              <a:t>Examining social &amp; family </a:t>
            </a:r>
            <a:r>
              <a:rPr lang="en-US" dirty="0" smtClean="0"/>
              <a:t>contexts</a:t>
            </a:r>
          </a:p>
          <a:p>
            <a:pPr lvl="1"/>
            <a:r>
              <a:rPr lang="en-US" dirty="0" smtClean="0"/>
              <a:t>Individuals and their families seek &amp; are being provided care.</a:t>
            </a:r>
          </a:p>
        </p:txBody>
      </p:sp>
    </p:spTree>
    <p:extLst>
      <p:ext uri="{BB962C8B-B14F-4D97-AF65-F5344CB8AC3E}">
        <p14:creationId xmlns:p14="http://schemas.microsoft.com/office/powerpoint/2010/main" val="1682264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t>Polio – Important dates</a:t>
            </a:r>
          </a:p>
        </p:txBody>
      </p:sp>
      <p:sp>
        <p:nvSpPr>
          <p:cNvPr id="9219" name="Rectangle 3"/>
          <p:cNvSpPr>
            <a:spLocks noGrp="1" noChangeArrowheads="1"/>
          </p:cNvSpPr>
          <p:nvPr>
            <p:ph idx="1"/>
          </p:nvPr>
        </p:nvSpPr>
        <p:spPr>
          <a:xfrm>
            <a:off x="1066799" y="1676400"/>
            <a:ext cx="7299325" cy="4648200"/>
          </a:xfrm>
        </p:spPr>
        <p:txBody>
          <a:bodyPr>
            <a:normAutofit/>
          </a:bodyPr>
          <a:lstStyle/>
          <a:p>
            <a:pPr eaLnBrk="1" hangingPunct="1"/>
            <a:r>
              <a:rPr lang="en-US" altLang="en-US" sz="2800" dirty="0" smtClean="0"/>
              <a:t>April 12, 1955 Salk vaccine created – leads to the eradication of polio in the U.S.</a:t>
            </a:r>
          </a:p>
          <a:p>
            <a:pPr eaLnBrk="1" hangingPunct="1"/>
            <a:r>
              <a:rPr lang="en-US" altLang="en-US" sz="2800" dirty="0" smtClean="0"/>
              <a:t>Late 1970s, early 1980s </a:t>
            </a:r>
          </a:p>
          <a:p>
            <a:pPr eaLnBrk="1" hangingPunct="1"/>
            <a:r>
              <a:rPr lang="en-US" altLang="en-US" sz="2800" dirty="0" smtClean="0"/>
              <a:t>In the mid-1980’s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dirty="0" smtClean="0"/>
              <a:t>Polio – “</a:t>
            </a:r>
            <a:r>
              <a:rPr lang="en-US" altLang="en-US" dirty="0"/>
              <a:t>I</a:t>
            </a:r>
            <a:r>
              <a:rPr lang="en-US" dirty="0" smtClean="0"/>
              <a:t>nfantile Paralysis”</a:t>
            </a:r>
            <a:endParaRPr lang="en-US" altLang="en-US" dirty="0" smtClean="0"/>
          </a:p>
        </p:txBody>
      </p:sp>
      <p:sp>
        <p:nvSpPr>
          <p:cNvPr id="10243" name="Rectangle 3"/>
          <p:cNvSpPr>
            <a:spLocks noGrp="1" noChangeArrowheads="1"/>
          </p:cNvSpPr>
          <p:nvPr>
            <p:ph idx="1"/>
          </p:nvPr>
        </p:nvSpPr>
        <p:spPr>
          <a:xfrm>
            <a:off x="1066800" y="1371600"/>
            <a:ext cx="7620000" cy="5257800"/>
          </a:xfrm>
        </p:spPr>
        <p:txBody>
          <a:bodyPr>
            <a:normAutofit/>
          </a:bodyPr>
          <a:lstStyle/>
          <a:p>
            <a:pPr eaLnBrk="1" hangingPunct="1">
              <a:lnSpc>
                <a:spcPct val="90000"/>
              </a:lnSpc>
            </a:pPr>
            <a:r>
              <a:rPr lang="en-US" altLang="en-US" sz="2400" dirty="0" smtClean="0"/>
              <a:t>A disease that tended to strike the very young</a:t>
            </a:r>
          </a:p>
          <a:p>
            <a:pPr eaLnBrk="1" hangingPunct="1">
              <a:lnSpc>
                <a:spcPct val="90000"/>
              </a:lnSpc>
            </a:pPr>
            <a:r>
              <a:rPr lang="en-US" altLang="en-US" sz="2400" dirty="0" smtClean="0"/>
              <a:t>Been around as long as human kind has, as this image from ancient Egypt shows</a:t>
            </a:r>
          </a:p>
          <a:p>
            <a:pPr marL="0" indent="0" eaLnBrk="1" hangingPunct="1">
              <a:lnSpc>
                <a:spcPct val="90000"/>
              </a:lnSpc>
              <a:buNone/>
            </a:pPr>
            <a:endParaRPr lang="en-US" altLang="en-US" sz="2400" dirty="0"/>
          </a:p>
          <a:p>
            <a:pPr marL="0" indent="0" eaLnBrk="1" hangingPunct="1">
              <a:lnSpc>
                <a:spcPct val="90000"/>
              </a:lnSpc>
              <a:buNone/>
            </a:pPr>
            <a:endParaRPr lang="en-US" altLang="en-US" sz="2400" dirty="0" smtClean="0"/>
          </a:p>
          <a:p>
            <a:pPr marL="0" indent="0" eaLnBrk="1" hangingPunct="1">
              <a:lnSpc>
                <a:spcPct val="90000"/>
              </a:lnSpc>
              <a:buNone/>
            </a:pPr>
            <a:endParaRPr lang="en-US" altLang="en-US" sz="2400" dirty="0"/>
          </a:p>
          <a:p>
            <a:pPr marL="0" indent="0" eaLnBrk="1" hangingPunct="1">
              <a:lnSpc>
                <a:spcPct val="90000"/>
              </a:lnSpc>
              <a:buNone/>
            </a:pPr>
            <a:endParaRPr lang="en-US" altLang="en-US" sz="2400" dirty="0" smtClean="0"/>
          </a:p>
          <a:p>
            <a:pPr marL="0" indent="0" eaLnBrk="1" hangingPunct="1">
              <a:lnSpc>
                <a:spcPct val="90000"/>
              </a:lnSpc>
              <a:buNone/>
            </a:pPr>
            <a:endParaRPr lang="en-US" altLang="en-US" sz="2400" dirty="0"/>
          </a:p>
          <a:p>
            <a:pPr marL="0" indent="0" eaLnBrk="1" hangingPunct="1">
              <a:lnSpc>
                <a:spcPct val="90000"/>
              </a:lnSpc>
              <a:buNone/>
            </a:pPr>
            <a:endParaRPr lang="en-US" altLang="en-US" sz="2400" dirty="0" smtClean="0"/>
          </a:p>
          <a:p>
            <a:pPr eaLnBrk="1" hangingPunct="1">
              <a:lnSpc>
                <a:spcPct val="90000"/>
              </a:lnSpc>
            </a:pPr>
            <a:r>
              <a:rPr lang="en-US" altLang="en-US" sz="2400" dirty="0" smtClean="0"/>
              <a:t>Also more prevalent in the summer months – </a:t>
            </a:r>
            <a:br>
              <a:rPr lang="en-US" altLang="en-US" sz="2400" dirty="0" smtClean="0"/>
            </a:br>
            <a:r>
              <a:rPr lang="en-US" altLang="en-US" sz="2400" dirty="0" smtClean="0"/>
              <a:t>“Summer Grippe”</a:t>
            </a:r>
          </a:p>
          <a:p>
            <a:pPr eaLnBrk="1" hangingPunct="1">
              <a:lnSpc>
                <a:spcPct val="90000"/>
              </a:lnSpc>
            </a:pPr>
            <a:endParaRPr lang="en-US" altLang="en-US" sz="24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2590800"/>
            <a:ext cx="2113656" cy="29718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838200"/>
          </a:xfrm>
        </p:spPr>
        <p:txBody>
          <a:bodyPr/>
          <a:lstStyle/>
          <a:p>
            <a:r>
              <a:rPr lang="en-US" altLang="en-US" dirty="0"/>
              <a:t>Polio – “I</a:t>
            </a:r>
            <a:r>
              <a:rPr lang="en-US" dirty="0"/>
              <a:t>nfantile Paralysis”</a:t>
            </a:r>
          </a:p>
        </p:txBody>
      </p:sp>
      <p:sp>
        <p:nvSpPr>
          <p:cNvPr id="3" name="Content Placeholder 2"/>
          <p:cNvSpPr>
            <a:spLocks noGrp="1"/>
          </p:cNvSpPr>
          <p:nvPr>
            <p:ph idx="1"/>
          </p:nvPr>
        </p:nvSpPr>
        <p:spPr>
          <a:xfrm>
            <a:off x="762000" y="1557337"/>
            <a:ext cx="7200900" cy="4343400"/>
          </a:xfrm>
        </p:spPr>
        <p:txBody>
          <a:bodyPr/>
          <a:lstStyle/>
          <a:p>
            <a:pPr>
              <a:lnSpc>
                <a:spcPct val="90000"/>
              </a:lnSpc>
            </a:pPr>
            <a:r>
              <a:rPr lang="en-US" altLang="en-US" sz="2400" dirty="0"/>
              <a:t>Beginning of 20</a:t>
            </a:r>
            <a:r>
              <a:rPr lang="en-US" altLang="en-US" sz="2400" baseline="30000" dirty="0"/>
              <a:t>th</a:t>
            </a:r>
            <a:r>
              <a:rPr lang="en-US" altLang="en-US" sz="2400" dirty="0"/>
              <a:t> century infants (children less than 4 years of age) were the largest group infected</a:t>
            </a:r>
          </a:p>
          <a:p>
            <a:pPr>
              <a:lnSpc>
                <a:spcPct val="90000"/>
              </a:lnSpc>
            </a:pPr>
            <a:r>
              <a:rPr lang="en-US" sz="2400" dirty="0"/>
              <a:t>In 1952, an outbreak killed over 3,000 people and paralyzed over 21,000 </a:t>
            </a:r>
            <a:r>
              <a:rPr lang="en-US" sz="2400" dirty="0">
                <a:hlinkClick r:id="rId2"/>
              </a:rPr>
              <a:t>in the U.S. alone</a:t>
            </a:r>
            <a:r>
              <a:rPr lang="en-US" sz="2400" dirty="0"/>
              <a:t>.</a:t>
            </a:r>
            <a:endParaRPr lang="en-US" altLang="en-US" sz="2400" dirty="0"/>
          </a:p>
          <a:p>
            <a:pPr>
              <a:lnSpc>
                <a:spcPct val="90000"/>
              </a:lnSpc>
            </a:pPr>
            <a:r>
              <a:rPr lang="en-US" altLang="en-US" sz="2400" dirty="0"/>
              <a:t>Later it moved to older children up to their teens</a:t>
            </a:r>
          </a:p>
          <a:p>
            <a:pPr>
              <a:lnSpc>
                <a:spcPct val="90000"/>
              </a:lnSpc>
              <a:spcBef>
                <a:spcPct val="0"/>
              </a:spcBef>
            </a:pPr>
            <a:r>
              <a:rPr lang="en-US" altLang="en-US" sz="2400" dirty="0"/>
              <a:t>Older children often suffered more destruction</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4724400"/>
            <a:ext cx="5486400" cy="1957388"/>
          </a:xfrm>
          <a:prstGeom prst="rect">
            <a:avLst/>
          </a:prstGeom>
        </p:spPr>
      </p:pic>
    </p:spTree>
    <p:extLst>
      <p:ext uri="{BB962C8B-B14F-4D97-AF65-F5344CB8AC3E}">
        <p14:creationId xmlns:p14="http://schemas.microsoft.com/office/powerpoint/2010/main" val="2967168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one was safe though</a:t>
            </a:r>
            <a:r>
              <a:rPr lang="en-US" dirty="0" smtClean="0"/>
              <a:t>….</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877" y="1494375"/>
            <a:ext cx="2728795" cy="333584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4294187"/>
            <a:ext cx="3810000" cy="25400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7766" y="1428750"/>
            <a:ext cx="2169268" cy="28321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1925" y="1752600"/>
            <a:ext cx="2346031" cy="1807464"/>
          </a:xfrm>
          <a:prstGeom prst="rect">
            <a:avLst/>
          </a:prstGeom>
        </p:spPr>
      </p:pic>
    </p:spTree>
    <p:extLst>
      <p:ext uri="{BB962C8B-B14F-4D97-AF65-F5344CB8AC3E}">
        <p14:creationId xmlns:p14="http://schemas.microsoft.com/office/powerpoint/2010/main" val="3865444813"/>
      </p:ext>
    </p:extLst>
  </p:cSld>
  <p:clrMapOvr>
    <a:masterClrMapping/>
  </p:clrMapOvr>
</p:sld>
</file>

<file path=ppt/theme/theme1.xml><?xml version="1.0" encoding="utf-8"?>
<a:theme xmlns:a="http://schemas.openxmlformats.org/drawingml/2006/main" name="Stack of books design template">
  <a:themeElements>
    <a:clrScheme name="Stack of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ck of books design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ck of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ck of book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ck of book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ck of book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ck of book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ck of book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ck of book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ck of book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ck of book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ck of book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ck of book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ck of book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Stack of books design template</Template>
  <TotalTime>4513</TotalTime>
  <Words>1969</Words>
  <Application>Microsoft Office PowerPoint</Application>
  <PresentationFormat>On-screen Show (4:3)</PresentationFormat>
  <Paragraphs>175</Paragraphs>
  <Slides>39</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39</vt:i4>
      </vt:variant>
    </vt:vector>
  </HeadingPairs>
  <TitlesOfParts>
    <vt:vector size="44" baseType="lpstr">
      <vt:lpstr>Arial</vt:lpstr>
      <vt:lpstr>Century Gothic</vt:lpstr>
      <vt:lpstr>Franklin Gothic Book</vt:lpstr>
      <vt:lpstr>Stack of books design template</vt:lpstr>
      <vt:lpstr>Crop</vt:lpstr>
      <vt:lpstr>PowerPoint Presentation</vt:lpstr>
      <vt:lpstr>3 reasons why this topic is important to me</vt:lpstr>
      <vt:lpstr>Guiding Frameworks</vt:lpstr>
      <vt:lpstr>Life Course Perspective</vt:lpstr>
      <vt:lpstr>Pillar #1 - Historical Context </vt:lpstr>
      <vt:lpstr>Polio – Important dates</vt:lpstr>
      <vt:lpstr>Polio – “Infantile Paralysis”</vt:lpstr>
      <vt:lpstr>Polio – “Infantile Paralysis”</vt:lpstr>
      <vt:lpstr>No one was safe though….</vt:lpstr>
      <vt:lpstr>Polio infection – 2 types</vt:lpstr>
      <vt:lpstr>Polio infection – 2 types</vt:lpstr>
      <vt:lpstr>Polio – Rehabilitation </vt:lpstr>
      <vt:lpstr>Polio – Rehabilitation </vt:lpstr>
      <vt:lpstr>Polio – Rehabilitation </vt:lpstr>
      <vt:lpstr>Stigma of Polio</vt:lpstr>
      <vt:lpstr>What this means:</vt:lpstr>
      <vt:lpstr>Pillar #2: long periods of time &amp; early impacting late</vt:lpstr>
      <vt:lpstr>Polio – Coping styles</vt:lpstr>
      <vt:lpstr>Passers</vt:lpstr>
      <vt:lpstr>Minimizers</vt:lpstr>
      <vt:lpstr>Identifiers</vt:lpstr>
      <vt:lpstr>Coping styles &amp; care</vt:lpstr>
      <vt:lpstr>Break time</vt:lpstr>
      <vt:lpstr>Evolution of PPS in mid-to later life</vt:lpstr>
      <vt:lpstr>Early Treatments</vt:lpstr>
      <vt:lpstr>Survivors speak – 2 themes</vt:lpstr>
      <vt:lpstr>Theme 2</vt:lpstr>
      <vt:lpstr>PowerPoint Presentation</vt:lpstr>
      <vt:lpstr>PowerPoint Presentation</vt:lpstr>
      <vt:lpstr>For Providers &amp; Families….</vt:lpstr>
      <vt:lpstr>Pillar #3: Human Lives are Linked</vt:lpstr>
      <vt:lpstr>PowerPoint Presentation</vt:lpstr>
      <vt:lpstr>Pillar #4: Human Agency</vt:lpstr>
      <vt:lpstr>We tend to:</vt:lpstr>
      <vt:lpstr>PowerPoint Presentation</vt:lpstr>
      <vt:lpstr>Life Course Disability Model</vt:lpstr>
      <vt:lpstr>In the end……</vt:lpstr>
      <vt:lpstr>Finally…..</vt:lpstr>
      <vt:lpstr>Questions?</vt:lpstr>
    </vt:vector>
  </TitlesOfParts>
  <Company>Miami University School of Business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Walking a fine line:  How coping styles impact polio survivors asking for and receiving assistance from their family and friends</dc:title>
  <dc:creator>School of Business</dc:creator>
  <cp:lastModifiedBy>hallieb</cp:lastModifiedBy>
  <cp:revision>49</cp:revision>
  <dcterms:created xsi:type="dcterms:W3CDTF">2005-05-12T14:08:39Z</dcterms:created>
  <dcterms:modified xsi:type="dcterms:W3CDTF">2018-09-12T16:23:30Z</dcterms:modified>
</cp:coreProperties>
</file>